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media1.mp3" ContentType="audio/mpeg"/>
  <Override PartName="/ppt/media/media10.mp3" ContentType="audio/mpeg"/>
  <Override PartName="/ppt/media/media11.mp3" ContentType="audio/mpeg"/>
  <Override PartName="/ppt/media/media12.mp3" ContentType="audio/mpeg"/>
  <Override PartName="/ppt/media/media13.mp3" ContentType="audio/mpeg"/>
  <Override PartName="/ppt/media/media14.mp3" ContentType="audio/mpeg"/>
  <Override PartName="/ppt/media/media15.mp3" ContentType="audio/mpeg"/>
  <Override PartName="/ppt/media/media16.mp3" ContentType="audio/mpeg"/>
  <Override PartName="/ppt/media/media17.mp3" ContentType="audio/mpeg"/>
  <Override PartName="/ppt/media/media18.mp3" ContentType="audio/mpeg"/>
  <Override PartName="/ppt/media/media19.mp3" ContentType="audio/mpeg"/>
  <Override PartName="/ppt/media/media2.mp3" ContentType="audio/mpeg"/>
  <Override PartName="/ppt/media/media20.mp3" ContentType="audio/mpeg"/>
  <Override PartName="/ppt/media/media3.mp3" ContentType="audio/mpeg"/>
  <Override PartName="/ppt/media/media4.mp3" ContentType="audio/mpeg"/>
  <Override PartName="/ppt/media/media5.mp3" ContentType="audio/mpeg"/>
  <Override PartName="/ppt/media/media6.mp3" ContentType="audio/mpeg"/>
  <Override PartName="/ppt/media/media7.mp3" ContentType="audio/mpeg"/>
  <Override PartName="/ppt/media/media8.mp3" ContentType="audio/mpeg"/>
  <Override PartName="/ppt/media/media9.mp3" ContentType="audio/mpeg"/>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9144000" cy="51435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notesMaster" Target="notesMasters/notesMaster1.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Để các em dễ theo dõi, thầy chia bài học hôm nay thành 4 phần chính. Đầu tiên, chúng ta phải hiểu đúng bản chất: Cảm biến là gì và tại sao hệ thống IoT lại cần nó đến thế? Phần thứ hai rất quan trọng cho công việc sau này của các em, đó là đọc hiểu các thông số kỹ thuật. Mua một cái cảm biến 50 nghìn khác gì cái 500 nghìn? Chúng ta sẽ trả lời ở phần này. Phần thứ ba là cách phân loại, giúp các em có tư duy hệ thống khi lựa chọn thiết bị. Và cuối cùng, phần 4, thầy sẽ giới thiệu trực quan những con cảm biến 'huyền thoại' mà 99% các dự án nông nghiệp thông minh đều sử dụng. Chúng ta cùng bắt đầu nhé.</a:t>
            </a:r>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Có một cách phân loại khác đó là dựa vào tín hiệu đầu ra. Thứ nhất là **Cảm biến Analog (Tương tự)**: Tín hiệu đầu ra là một đường cong liên tục, giống như sóng nước. Để đọc được, vi điều khiển phải dùng bộ chuyển đổi ADC. Loại này thường rẻ nhưng dễ bị nhiễu đường truyền. Thứ hai là **Cảm biến Digital (Số)**: Tín hiệu trả về là các con số 0 và 1 hoặc các gói dữ liệu đã được đóng gói gọn gàng. Loại này thường chính xác hơn, truyền đi xa ít bị suy hao, nên trong các hệ thống IoT chuyên nghiệp, người ta ưu tiên dùng Digital hơn.</a:t>
            </a:r>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Cách phân loại cuối cùng là dựa trên nguồn năng lượng. **Cảm biến Chủ động (Active)** là những loại phải cấp điện để nó phát ra sóng (như siêu âm, laser) rồi đo phản hồi. Ngược lại, **Cảm biến Thụ động (Passive)** thì chờ tín hiệu từ môi trường tác động vào, ví dụ như cảm biến PIR phát hiện trộm dựa trên thân nhiệt của kẻ xâm nhập. Hiểu điều này giúp các em tính toán dung lượng pin cho hệ thống một cách hợp lý. ---</a:t>
            </a:r>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Phần 4, chúng ta sẽ tìm hiểu các loại cảm biến thông dụng thường được sử dụng trong các hệ thống tự động. Đầu tiên là cặp đôi **DHT11 và DHT20**. Cảm biến nhiệt độ và độ ẩm DHT20 sử dụng giao thức đầu ra là I2C. Cảm biến có độ chính xác cao, giá thành thấp, thích hợp với các ứng dụng cần đo nhiệt độ,độ ẩm của môi trường. Chúng ta có thể ứng dụng cảm biến này vào các dự án điều khiển tự động, ghi nhận dữ liệu về nhiệt độ, độ ẩm trong môi trường xung quanh, làm máy hút ẩm… và nhiều dự án khác.</a:t>
            </a:r>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Đây chính là lời giải cho tình huống 'Vườn dưa lưới' ở đầu bài. Cảm biến độ ẩm đất có 2 loại chính. Loại rẻ tiền là **Loại Điện trở**, có hai cái càng kim loại trần. Nguyên lý là dòng điện chạy qua đất giữa 2 càng này. Nhưng chính dòng điện đó gây ra hiện tượng điện phân, làm càng kim loại bị ăn mòn cực nhanh trong môi trường đất ẩm. Giải pháp của chúng ta là **Cảm biến Điện dung (Capacitive)**. Loại này các bản cực được bọc kín trong lớp cách điện, đo dựa trên sự thay đổi điện dung môi trường. Vì không tiếp xúc trực tiếp kim loại với đất nên nó rất bền.</a:t>
            </a:r>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Ngoài đất và nhiệt độ, chúng ta còn cần quan tâm đến an toàn. **Cảm biến nước** rất đơn giản, giúp phát hiện trời mưa để đóng mái che, hoặc phát hiện bể nước bị tràn. Phức tạp hơn một chút là dòng **Cảm biến khí MQ**. Ví dụ trong chuồng nuôi gà, khí NH3 từ phân rất độc, chúng ta dùng MQ135 để giám sát. Hoặc dùng MQ2 để báo cháy. Một lưu ý với dòng cảm biến khí này: Nó cần thời gian làm nóng (pre-heat). Tức là khi mới cấp điện, các em phải chờ khoảng vài phút đến vài chục phút để lõi hóa học bên trong nóng lên thì nó đo chính xác được.</a:t>
            </a:r>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Cuối cùng là các cảm biến tương tác môi trường khác. **Cảm biến ánh sáng** thường dùng linh kiện gọi là Quang trở (LDR). Ứng dụng kinh điển nhất là làm hệ thống đèn đường tự động: tối thì bật, sáng thì tắt. Trong nông nghiệp, nó giúp giám sát giờ nắng để điều chỉnh rèm che nắng cho cây. **Cảm biến âm thanh** thì dùng microphone kết hợp với mạch khuếch đại LM358. Tuy ít dùng để đo lường chính xác trong nông nghiệp, nhưng nó hữu ích trong các hệ thống cảnh báo an ninh hoặc điều khiển bằng tiếng động đơn giản.</a:t>
            </a:r>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Ngoài ra còn rất nhiều loại cảm biến khác, thông thường mỗi loại cảm biến thì sẽ đưa ra một chỉ số, tuy nhiên với sự phát triển công nghệ nhanh như hiện nay thì ở tương lai gần chúng ta có thể có các cảm biến đo được nhiều loại chỉ số khác nhau. Với các loại cảm biến khác các em hãy tra thêm ở trong bài giảng text hoặc tìm kiếm thêm trên Internet nhé." ---</a:t>
            </a:r>
          </a:p>
        </p:txBody>
      </p:sp>
      <p:sp>
        <p:nvSpPr>
          <p:cNvPr id="4" name="Slide Number Placeholder 3"/>
          <p:cNvSpPr>
            <a:spLocks noGrp="1"/>
          </p:cNvSpPr>
          <p:nvPr>
            <p:ph type="sldNum" idx="5" sz="quarter"/>
          </p:nvPr>
        </p:nvSpPr>
        <p:spPr/>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Bây giờ chúng ta quay lại giải quyết triệt để vấn đề của vườn dưa lưới ban đầu. Nguyên nhân là do cảm biến đưa chỉ số sai cho bộ điều khiển trung tâm dẫn đến hệ thống chạy không chính xác. **Giải pháp kỹ thuật:** Chúng ta cần kiểm tra các thông số và các loại cảm biến để thay thế. Tuy nhiên, thay xong chưa phải là hết. Các em cần thực hiện quy trình **Hiệu chuẩn (Calibration)**. Nghĩa là nhúng cảm biến vào nước (độ ẩm 100%) và để ngoài không khí (0%) để lấy giá trị thực tế, nạp vào code. Có như vậy, hệ thống mới hoạt động bền bỉ và chính xác theo thời gian được.</a:t>
            </a:r>
          </a:p>
        </p:txBody>
      </p:sp>
      <p:sp>
        <p:nvSpPr>
          <p:cNvPr id="4" name="Slide Number Placeholder 3"/>
          <p:cNvSpPr>
            <a:spLocks noGrp="1"/>
          </p:cNvSpPr>
          <p:nvPr>
            <p:ph type="sldNum" idx="5" sz="quarter"/>
          </p:nvPr>
        </p:nvSpPr>
        <p:spPr/>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Để ôn tập thêm kiến thức, các em hãy trả lời các câu hỏi sau: 1. Tại sao chúng ta cần tiết kiệm pin cho cảm biến? 2. Khi nào thì nên chọn Analog, khi nào thì chọn Digital? 3. Nếu trồng nấm (loại cây ưa ẩm, kỵ sáng, nhạy cảm khí CO2) thì các em sẽ cần mua những cảm biến gì? Hãy trả lời và nộp lên hệ thống lms nhé.</a:t>
            </a:r>
          </a:p>
        </p:txBody>
      </p:sp>
      <p:sp>
        <p:nvSpPr>
          <p:cNvPr id="4" name="Slide Number Placeholder 3"/>
          <p:cNvSpPr>
            <a:spLocks noGrp="1"/>
          </p:cNvSpPr>
          <p:nvPr>
            <p:ph type="sldNum" idx="5" sz="quarter"/>
          </p:nvPr>
        </p:nvSpPr>
        <p:spPr/>
      </p:sp>
    </p:spTree>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Chốt lại bài học hôm nay, thầy muốn các em ghi nhớ 3 ý chính trong sơ đồ tư duy này: Thứ nhất, bản chất cảm biến là 'người phiên dịch' tín hiệu vật lý sang điện. Thứ hai, khi chọn mua, đừng chỉ nhìn giá tiền, hãy nhìn vào độ chính xác, mức tiêu thụ năng lượng và độ bền trong môi trường khắc nghiệt. Và thứ ba, hãy nắm vững các loại cảm biến thông dụng như DHT20, cảm biến đất điện dung, dòng MQ... để có thể lựa chọn các thiết bị phù hợp cho hệ thống mình xây dựng.</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Trước khi đi vào lý thuyết, thầy muốn các em hình dung mục tiêu của bài này qua một tình huống thực tế mà rất nhiều kỹ sư mới ra trường gặp phải. Hãy tưởng tượng, các em nhận thi công hệ thống tưới tự động cho một vườn dưa lưới giá trị cao. Mọi thứ lắp đặt xong, code chạy tốt. Nhưng chỉ sau 1 tháng, chủ vườn gọi điện báo hệ thống chạy không đúng cây thì héo rũ, chỗ thì ngập úng, trong khi màn hình điều khiển vẫn báo độ ẩm đất lý tưởng. Khi các em ra tận nơi, nhổ cái cảm biến lên thì nó đã bị gỉ sét, ăn mòn hết. Vậy là hệ thống 'mù', dẫn đến tưới sai. Học xong bài này, thầy tin các em sẽ biết chính xác mình đã sai ở đâu và làm thế nào để chọn đúng thiết bị ngay từ đầu, tránh những sai lầm đắt giá như vậy. ---</a:t>
            </a:r>
          </a:p>
        </p:txBody>
      </p:sp>
      <p:sp>
        <p:nvSpPr>
          <p:cNvPr id="4" name="Slide Number Placeholder 3"/>
          <p:cNvSpPr>
            <a:spLocks noGrp="1"/>
          </p:cNvSpPr>
          <p:nvPr>
            <p:ph type="sldNum" idx="5" sz="quarter"/>
          </p:nvPr>
        </p:nvSpPr>
        <p:spPr/>
      </p:sp>
    </p:spTree>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Bài học về các giác quan của hệ thống xin phép dừng lại tại đây. Các em đã có mắt, có tai, có mũi rồi. Nhưng để các giác quan này hoạt động được, chúng cần một bộ não để chỉ huy và xử lý thông tin. Đó chính là nội dung của bài học tuần sau: **Bộ điều khiển trung tâm**. Các em về nhớ xem lại bài và chuẩn bị bài mới nhé. Cảm ơn cả lớp, chào các em!</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Chúng ta đi vào phần đầu tiên: Khái niệm. Chúng ta biêt rằng Con người chúng ta cảm nhận thế giới qua 5 giác quan: Mắt thấy, tai nghe, da cảm nhận nhiệt độ... Máy móc cũng vậy, nhưng 'giác quan' của chúng được gọi là Sensors - Cảm biến. Định nghĩa một cách hàn lâm, cảm biến là thiết bị dùng để cảm nhận và phát hiện các biến đổi vật lý hoặc hóa học từ môi trường. Ví dụ như sự thay đổi nhiệt độ trong nhà kính, độ ẩm trong đất, hay nồng độ khí CO2 trong chuồng trại. Nếu không có cảm biến, vi xử lý dù mạnh đến đâu cũng không biết phải làm gì cả.</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Vậy cụ thể cảm biến làm việc như thế nào? Các em hãy nhớ từ khóa này: 'Chuyển đổi'. Thế giới tự nhiên của chúng ta là các đại lượng vật lý: nóng, lạnh, sáng, tối. Nhưng máy tính, vi điều khiển thì chỉ hiểu duy nhất một ngôn ngữ: Tín hiệu điện (dòng điện, điện áp). Chức năng của cảm biến chính là làm người phiên dịch. Nó 'nghe' nhiệt độ môi trường, và 'dịch' sang mức điện áp tương ứng. Ví dụ, nóng 30 độ thì xuất ra 3V, nóng 10 độ thì xuất ra 1V. Nhờ quá trình chuyển đổi năng lượng này mà thế giới thực và thế giới số mới kết nối được với nhau.</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Nói về tầm quan trọng, thầy rất tâm đắc với câu nói của Kevin Ashton - cha đẻ khái niệm IoT. Ông nói rằng: 'Internet vạn vật trao quyền cho máy tính để chúng có thể nhìn, nghe và ngửi thế giới'. Trong nông nghiệp công nghệ cao, dữ liệu từ cảm biến là nền tảng cho mọi quyết định. Tưới bao nhiêu nước? Bón bao nhiêu phân? Bật đèn lúc mấy giờ? Tất cả đều dựa vào số liệu cảm biến gửi về. Nếu cảm biến hỏng hoặc sai, hệ thống coi như bị 'mù' và 'điếc'. Lúc đó, tự động hóa sẽ trở thành thảm họa vì nó sẽ thực hiện sai lệnh một cách... rất nhiệt tình. ---</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Bây giờ, giả sử các em đi mua cảm biến, các em cần quan tâm thông số nào? Đầu tiên và quan trọng nhất là **Độ chính xác (Accuracy)**. Ví dụ nhiệt độ vườn là 25 độ, cảm biến đo ra 25.1 độ là rất tốt. Nhưng nếu nó báo 28 độ là sai số quá lớn. Trong kỹ thuật có câu 'Garbage in, garbage out' - Rác vào thì rác ra. Dữ liệu đo sai thì thuật toán AI thông minh đến mấy cũng vứt đi. Thông số thứ hai là **Độ nhạy (Sensitivity)**. Hiểu đơn giản là khả năng phát hiện những thay đổi nhỏ li ti. Ví dụ, nhiệt độ chỉ cần tăng 0.1 độ là cảm biến đã biết rồi, thì đó là độ nhạy cao. Tùy vào bài toán nuôi trồng gì mà chúng ta chọn độ nhạy cho phù hợp, không phải lúc nào nhạy quá cũng tốt đâu nhé.</a:t>
            </a:r>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Yếu tố tiếp theo liên quan đến việc các em mang thiết bị ra đồng ruộng. Thứ nhất là **Năng lượng**. Ở ngoài ruộng mênh mông, chúng ta thường dùng pin mặt trời hoặc pin dự phòng. Nếu chọn một cảm biến 'ngốn' điện như nước lã, thì cứ 2 ngày các em phải đi thay pin một lần là không khả thi. Thứ hai là **Độ bền**. Môi trường nông nghiệp cực kỳ khắc nghiệt: ẩm ướt, nắng gắt, phân bón hóa học. Cảm biến phải được thiết kế 'nồi đồng cối đá', chống nước, chống ăn mòn thì mới trụ lại được. Đây là điểm mà các cảm biến giá rẻ trong phòng thí nghiệm thường thất bại khi mang ra thực tế.</a:t>
            </a:r>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Thông số cuối cùng là về khả năng 'giao tiếp' và độ tin cậy. Cảm biến đo xong thì phải gửi số liệu về bộ điều khiển trung tâm. Nó gửi bằng cách nào? Qua các giao thức như I2C, SPI hay UART. Khi mua, các em phải xem vi điều khiển của mình hỗ trợ cổng nào để mua cảm biến tương ứng. Ngoài ra, các cảm biến tốt hiện nay thường có tính năng **Tự hiệu chuẩn (Self-Calibration)**. Tức là sau một thời gian hoạt động, nó tự biết mình đang bị sai lệch và tự chỉnh lại cho đúng. Điều này cực kỳ quý giá vì nó giảm bớt công sức bảo trì cho con người. ---</a:t>
            </a:r>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Chúng ta sang phần 3: Phân loại cảm biến. Có nhiều cách phân loại, nhưng cách dễ nhớ nhất là so sánh với chính cơ thể chúng ta. Ví dụ: Cảm biến ánh sáng hay Camera đóng vai trò như **Thị giác**. Cảm biến nhiệt độ, độ ẩm giống như **Xúc giác** của làn da. Cảm biến khí gas phát hiện rò rỉ hay mùi hôi chuồng trại chính là **Khứu giác**. Tư duy theo cách này giúp các em rất nhanh chóng xác định được mình cần loại thiết bị nào khi thiết kế một hệ thống mô phỏng hành vi con người.</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microsoft.com/office/2007/relationships/media" Target="../media/media1.mp3"/><Relationship Id="rId4" Type="http://schemas.openxmlformats.org/officeDocument/2006/relationships/video" Target="../media/media1.mp3"/><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9.xml"/><Relationship Id="rId4" Type="http://schemas.microsoft.com/office/2007/relationships/media" Target="../media/media10.mp3"/><Relationship Id="rId5" Type="http://schemas.openxmlformats.org/officeDocument/2006/relationships/video" Target="../media/media10.mp3"/><Relationship Id="rId6"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10.xml"/><Relationship Id="rId4" Type="http://schemas.microsoft.com/office/2007/relationships/media" Target="../media/media11.mp3"/><Relationship Id="rId5" Type="http://schemas.openxmlformats.org/officeDocument/2006/relationships/video" Target="../media/media11.mp3"/><Relationship Id="rId6"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11.xml"/><Relationship Id="rId4" Type="http://schemas.microsoft.com/office/2007/relationships/media" Target="../media/media12.mp3"/><Relationship Id="rId5" Type="http://schemas.openxmlformats.org/officeDocument/2006/relationships/video" Target="../media/media12.mp3"/><Relationship Id="rId6"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12.xml"/><Relationship Id="rId4" Type="http://schemas.microsoft.com/office/2007/relationships/media" Target="../media/media13.mp3"/><Relationship Id="rId5" Type="http://schemas.openxmlformats.org/officeDocument/2006/relationships/video" Target="../media/media13.mp3"/><Relationship Id="rId6"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13.xml"/><Relationship Id="rId4" Type="http://schemas.microsoft.com/office/2007/relationships/media" Target="../media/media14.mp3"/><Relationship Id="rId5" Type="http://schemas.openxmlformats.org/officeDocument/2006/relationships/video" Target="../media/media14.mp3"/><Relationship Id="rId6"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14.xml"/><Relationship Id="rId4" Type="http://schemas.microsoft.com/office/2007/relationships/media" Target="../media/media15.mp3"/><Relationship Id="rId5" Type="http://schemas.openxmlformats.org/officeDocument/2006/relationships/video" Target="../media/media15.mp3"/><Relationship Id="rId6"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15.xml"/><Relationship Id="rId4" Type="http://schemas.microsoft.com/office/2007/relationships/media" Target="../media/media16.mp3"/><Relationship Id="rId5" Type="http://schemas.openxmlformats.org/officeDocument/2006/relationships/video" Target="../media/media16.mp3"/><Relationship Id="rId6"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16.xml"/><Relationship Id="rId4" Type="http://schemas.microsoft.com/office/2007/relationships/media" Target="../media/media17.mp3"/><Relationship Id="rId5" Type="http://schemas.openxmlformats.org/officeDocument/2006/relationships/video" Target="../media/media17.mp3"/><Relationship Id="rId6"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18.xml"/><Relationship Id="rId4" Type="http://schemas.microsoft.com/office/2007/relationships/media" Target="../media/media18.mp3"/><Relationship Id="rId5" Type="http://schemas.openxmlformats.org/officeDocument/2006/relationships/video" Target="../media/media18.mp3"/><Relationship Id="rId6"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1.xml"/><Relationship Id="rId4" Type="http://schemas.microsoft.com/office/2007/relationships/media" Target="../media/media2.mp3"/><Relationship Id="rId5" Type="http://schemas.openxmlformats.org/officeDocument/2006/relationships/video" Target="../media/media2.mp3"/><Relationship Id="rId6"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19.xml"/><Relationship Id="rId4" Type="http://schemas.microsoft.com/office/2007/relationships/media" Target="../media/media19.mp3"/><Relationship Id="rId5" Type="http://schemas.openxmlformats.org/officeDocument/2006/relationships/video" Target="../media/media19.mp3"/><Relationship Id="rId6"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20.xml"/><Relationship Id="rId4" Type="http://schemas.microsoft.com/office/2007/relationships/media" Target="../media/media20.mp3"/><Relationship Id="rId5" Type="http://schemas.openxmlformats.org/officeDocument/2006/relationships/video" Target="../media/media20.mp3"/><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2.xml"/><Relationship Id="rId4" Type="http://schemas.microsoft.com/office/2007/relationships/media" Target="../media/media3.mp3"/><Relationship Id="rId5" Type="http://schemas.openxmlformats.org/officeDocument/2006/relationships/video" Target="../media/media3.mp3"/><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3.xml"/><Relationship Id="rId4" Type="http://schemas.microsoft.com/office/2007/relationships/media" Target="../media/media4.mp3"/><Relationship Id="rId5" Type="http://schemas.openxmlformats.org/officeDocument/2006/relationships/video" Target="../media/media4.mp3"/><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4.xml"/><Relationship Id="rId4" Type="http://schemas.microsoft.com/office/2007/relationships/media" Target="../media/media5.mp3"/><Relationship Id="rId5" Type="http://schemas.openxmlformats.org/officeDocument/2006/relationships/video" Target="../media/media5.mp3"/><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5.xml"/><Relationship Id="rId4" Type="http://schemas.microsoft.com/office/2007/relationships/media" Target="../media/media6.mp3"/><Relationship Id="rId5" Type="http://schemas.openxmlformats.org/officeDocument/2006/relationships/video" Target="../media/media6.mp3"/><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6.xml"/><Relationship Id="rId4" Type="http://schemas.microsoft.com/office/2007/relationships/media" Target="../media/media7.mp3"/><Relationship Id="rId5" Type="http://schemas.openxmlformats.org/officeDocument/2006/relationships/video" Target="../media/media7.mp3"/><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7.xml"/><Relationship Id="rId4" Type="http://schemas.microsoft.com/office/2007/relationships/media" Target="../media/media8.mp3"/><Relationship Id="rId5" Type="http://schemas.openxmlformats.org/officeDocument/2006/relationships/video" Target="../media/media8.mp3"/><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8.xml"/><Relationship Id="rId4" Type="http://schemas.microsoft.com/office/2007/relationships/media" Target="../media/media9.mp3"/><Relationship Id="rId5" Type="http://schemas.openxmlformats.org/officeDocument/2006/relationships/video" Target="../media/media9.mp3"/><Relationship Id="rId6" Type="http://schemas.openxmlformats.org/officeDocument/2006/relationships/image" Target="../media/image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914400" y="1828800"/>
            <a:ext cx="7315200" cy="1371600"/>
          </a:xfrm>
          <a:prstGeom prst="rect">
            <a:avLst/>
          </a:prstGeom>
          <a:noFill/>
        </p:spPr>
        <p:txBody>
          <a:bodyPr wrap="none">
            <a:spAutoFit/>
          </a:bodyPr>
          <a:lstStyle/>
          <a:p>
            <a:pPr algn="ctr">
              <a:defRPr sz="4400" b="1">
                <a:solidFill>
                  <a:srgbClr val="FFFFFF"/>
                </a:solidFill>
                <a:latin typeface="Arial"/>
              </a:defRPr>
            </a:pPr>
            <a:r>
              <a:t>Bài 3: Cảm biến trong hệ thống tự động hóa nông nghiệp</a:t>
            </a:r>
          </a:p>
        </p:txBody>
      </p:sp>
      <p:sp>
        <p:nvSpPr>
          <p:cNvPr id="4" name="TextBox 3"/>
          <p:cNvSpPr txBox="1"/>
          <p:nvPr/>
        </p:nvSpPr>
        <p:spPr>
          <a:xfrm>
            <a:off x="914400" y="3200400"/>
            <a:ext cx="7315200" cy="914400"/>
          </a:xfrm>
          <a:prstGeom prst="rect">
            <a:avLst/>
          </a:prstGeom>
          <a:noFill/>
        </p:spPr>
        <p:txBody>
          <a:bodyPr wrap="none">
            <a:spAutoFit/>
          </a:bodyPr>
          <a:lstStyle/>
          <a:p>
            <a:pPr algn="ctr">
              <a:defRPr sz="2200">
                <a:solidFill>
                  <a:srgbClr val="FFFFFF"/>
                </a:solidFill>
                <a:latin typeface="Arial"/>
              </a:defRPr>
            </a:pPr>
            <a:r>
              <a:t>Môn học: Hệ thống tự động trong nông nghiệp công nghệ cao</a:t>
            </a:r>
          </a:p>
        </p:txBody>
      </p:sp>
      <p:pic>
        <p:nvPicPr>
          <p:cNvPr id="5" name="slide_1.mp3">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5"/>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3.1. Phân loại theo giác quan con người</a:t>
            </a:r>
          </a:p>
        </p:txBody>
      </p:sp>
      <p:sp>
        <p:nvSpPr>
          <p:cNvPr id="4" name="TextBox 3"/>
          <p:cNvSpPr txBox="1"/>
          <p:nvPr/>
        </p:nvSpPr>
        <p:spPr>
          <a:xfrm>
            <a:off x="457200" y="1097280"/>
            <a:ext cx="8229600" cy="3657600"/>
          </a:xfrm>
          <a:prstGeom prst="rect">
            <a:avLst/>
          </a:prstGeom>
          <a:noFill/>
        </p:spPr>
        <p:txBody>
          <a:bodyPr wrap="square">
            <a:spAutoFit/>
          </a:bodyPr>
          <a:lstStyle/>
          <a:p/>
          <a:p>
            <a:pPr>
              <a:spcAft>
                <a:spcPts val="200"/>
              </a:spcAft>
              <a:defRPr b="1" sz="2200">
                <a:solidFill>
                  <a:srgbClr val="3A664D"/>
                </a:solidFill>
                <a:latin typeface="Arial"/>
              </a:defRPr>
            </a:pPr>
            <a:r>
              <a:t>📸 Cảm biến Thị giác</a:t>
            </a:r>
          </a:p>
          <a:p>
            <a:pPr lvl="1">
              <a:spcBef>
                <a:spcPts val="0"/>
              </a:spcBef>
              <a:spcAft>
                <a:spcPts val="800"/>
              </a:spcAft>
              <a:defRPr sz="1800">
                <a:latin typeface="Arial"/>
              </a:defRPr>
            </a:pPr>
            <a:r>
              <a:t>Ghi nhận thông tin về hình ảnh, ánh sáng, hoặc sự di chuyển.</a:t>
            </a:r>
          </a:p>
          <a:p>
            <a:pPr>
              <a:spcAft>
                <a:spcPts val="200"/>
              </a:spcAft>
              <a:defRPr b="1" sz="2200">
                <a:solidFill>
                  <a:srgbClr val="3A664D"/>
                </a:solidFill>
                <a:latin typeface="Arial"/>
              </a:defRPr>
            </a:pPr>
            <a:r>
              <a:t>🌡️ Cảm biến Xúc giác</a:t>
            </a:r>
          </a:p>
          <a:p>
            <a:pPr lvl="1">
              <a:spcBef>
                <a:spcPts val="0"/>
              </a:spcBef>
              <a:spcAft>
                <a:spcPts val="800"/>
              </a:spcAft>
              <a:defRPr sz="1800">
                <a:latin typeface="Arial"/>
              </a:defRPr>
            </a:pPr>
            <a:r>
              <a:t>Đo lường các đại lượng vật lý như nhiệt độ, áp suất, độ ẩm.</a:t>
            </a:r>
          </a:p>
          <a:p>
            <a:pPr>
              <a:spcAft>
                <a:spcPts val="200"/>
              </a:spcAft>
              <a:defRPr b="1" sz="2200">
                <a:solidFill>
                  <a:srgbClr val="3A664D"/>
                </a:solidFill>
                <a:latin typeface="Arial"/>
              </a:defRPr>
            </a:pPr>
            <a:r>
              <a:t>🧪 Cảm biến Khứu giác</a:t>
            </a:r>
          </a:p>
          <a:p>
            <a:pPr lvl="1">
              <a:spcBef>
                <a:spcPts val="0"/>
              </a:spcBef>
              <a:spcAft>
                <a:spcPts val="800"/>
              </a:spcAft>
              <a:defRPr sz="1800">
                <a:latin typeface="Arial"/>
              </a:defRPr>
            </a:pPr>
            <a:r>
              <a:t>Phát hiện các phân tử khí, khói, và chất ô nhiễm trong không khí.</a:t>
            </a:r>
          </a:p>
          <a:p>
            <a:pPr>
              <a:spcAft>
                <a:spcPts val="200"/>
              </a:spcAft>
              <a:defRPr b="1" sz="2200">
                <a:solidFill>
                  <a:srgbClr val="3A664D"/>
                </a:solidFill>
                <a:latin typeface="Arial"/>
              </a:defRPr>
            </a:pPr>
            <a:r>
              <a:t>🔬 Cảm biến Vị giác</a:t>
            </a:r>
          </a:p>
          <a:p>
            <a:pPr lvl="1">
              <a:spcBef>
                <a:spcPts val="0"/>
              </a:spcBef>
              <a:spcAft>
                <a:spcPts val="800"/>
              </a:spcAft>
              <a:defRPr sz="1800">
                <a:latin typeface="Arial"/>
              </a:defRPr>
            </a:pPr>
            <a:r>
              <a:t>Phân tích thành phần hóa học hoặc sinh học trong các mẫu thử.</a:t>
            </a:r>
          </a:p>
          <a:p>
            <a:pPr>
              <a:spcAft>
                <a:spcPts val="200"/>
              </a:spcAft>
              <a:defRPr b="1" sz="2200">
                <a:solidFill>
                  <a:srgbClr val="3A664D"/>
                </a:solidFill>
                <a:latin typeface="Arial"/>
              </a:defRPr>
            </a:pPr>
            <a:r>
              <a:t>🎤 Cảm biến Thính giác</a:t>
            </a:r>
          </a:p>
          <a:p>
            <a:pPr lvl="1">
              <a:spcBef>
                <a:spcPts val="0"/>
              </a:spcBef>
              <a:spcAft>
                <a:spcPts val="800"/>
              </a:spcAft>
              <a:defRPr sz="1800">
                <a:latin typeface="Arial"/>
              </a:defRPr>
            </a:pPr>
            <a:r>
              <a:t>Thu nhận sóng âm và chuyển đổi chúng thành tín hiệu điện tử.</a:t>
            </a:r>
          </a:p>
        </p:txBody>
      </p:sp>
      <p:pic>
        <p:nvPicPr>
          <p:cNvPr id="5" name="slide_10.mp3">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3.2. Phân loại theo tín hiệu đầu ra</a:t>
            </a:r>
          </a:p>
        </p:txBody>
      </p:sp>
      <p:sp>
        <p:nvSpPr>
          <p:cNvPr id="4" name="TextBox 3"/>
          <p:cNvSpPr txBox="1"/>
          <p:nvPr/>
        </p:nvSpPr>
        <p:spPr>
          <a:xfrm>
            <a:off x="457200" y="1097280"/>
            <a:ext cx="8229600" cy="3657600"/>
          </a:xfrm>
          <a:prstGeom prst="rect">
            <a:avLst/>
          </a:prstGeom>
          <a:noFill/>
        </p:spPr>
        <p:txBody>
          <a:bodyPr wrap="square">
            <a:spAutoFit/>
          </a:bodyPr>
          <a:lstStyle/>
          <a:p/>
          <a:p>
            <a:pPr>
              <a:spcAft>
                <a:spcPts val="200"/>
              </a:spcAft>
              <a:defRPr b="1" sz="2200">
                <a:solidFill>
                  <a:srgbClr val="3A664D"/>
                </a:solidFill>
                <a:latin typeface="Arial"/>
              </a:defRPr>
            </a:pPr>
            <a:r>
              <a:t>〰️ Cảm biến Analog (Tương tự)</a:t>
            </a:r>
          </a:p>
          <a:p>
            <a:pPr lvl="1">
              <a:spcBef>
                <a:spcPts val="0"/>
              </a:spcBef>
              <a:spcAft>
                <a:spcPts val="800"/>
              </a:spcAft>
              <a:defRPr sz="1800">
                <a:latin typeface="Arial"/>
              </a:defRPr>
            </a:pPr>
            <a:r>
              <a:t>Tín hiệu đầu ra dạng sóng, biến đổi liên tục và mượt mà.</a:t>
            </a:r>
          </a:p>
          <a:p>
            <a:pPr>
              <a:spcAft>
                <a:spcPts val="200"/>
              </a:spcAft>
              <a:defRPr b="1" sz="2200">
                <a:solidFill>
                  <a:srgbClr val="3A664D"/>
                </a:solidFill>
                <a:latin typeface="Arial"/>
              </a:defRPr>
            </a:pPr>
            <a:r>
              <a:t>➡️ Yêu cầu bộ chuyển đổi ADC</a:t>
            </a:r>
          </a:p>
          <a:p>
            <a:pPr lvl="1">
              <a:spcBef>
                <a:spcPts val="0"/>
              </a:spcBef>
              <a:spcAft>
                <a:spcPts val="800"/>
              </a:spcAft>
              <a:defRPr sz="1800">
                <a:latin typeface="Arial"/>
              </a:defRPr>
            </a:pPr>
            <a:r>
              <a:t>Để vi điều khiển có thể 'hiểu' được tín hiệu tương tự.</a:t>
            </a:r>
          </a:p>
          <a:p>
            <a:pPr>
              <a:spcAft>
                <a:spcPts val="200"/>
              </a:spcAft>
              <a:defRPr b="1" sz="2200">
                <a:solidFill>
                  <a:srgbClr val="3A664D"/>
                </a:solidFill>
                <a:latin typeface="Arial"/>
              </a:defRPr>
            </a:pPr>
            <a:r>
              <a:t>🌿 Ví dụ thực tế</a:t>
            </a:r>
          </a:p>
          <a:p>
            <a:pPr lvl="1">
              <a:spcBef>
                <a:spcPts val="0"/>
              </a:spcBef>
              <a:spcAft>
                <a:spcPts val="800"/>
              </a:spcAft>
              <a:defRPr sz="1800">
                <a:latin typeface="Arial"/>
              </a:defRPr>
            </a:pPr>
            <a:r>
              <a:t>Cảm biến độ ẩm đất, quang trở (LDR), cảm biến uốn cong.</a:t>
            </a:r>
          </a:p>
          <a:p>
            <a:pPr>
              <a:spcAft>
                <a:spcPts val="200"/>
              </a:spcAft>
              <a:defRPr b="1" sz="2200">
                <a:solidFill>
                  <a:srgbClr val="3A664D"/>
                </a:solidFill>
                <a:latin typeface="Arial"/>
              </a:defRPr>
            </a:pPr>
            <a:r>
              <a:t>🔢 Cảm biến Digital (Số)</a:t>
            </a:r>
          </a:p>
          <a:p>
            <a:pPr lvl="1">
              <a:spcBef>
                <a:spcPts val="0"/>
              </a:spcBef>
              <a:spcAft>
                <a:spcPts val="800"/>
              </a:spcAft>
              <a:defRPr sz="1800">
                <a:latin typeface="Arial"/>
              </a:defRPr>
            </a:pPr>
            <a:r>
              <a:t>Tín hiệu rời rạc (0/1) hoặc các gói dữ liệu đã được mã hóa.</a:t>
            </a:r>
          </a:p>
          <a:p>
            <a:pPr>
              <a:spcAft>
                <a:spcPts val="200"/>
              </a:spcAft>
              <a:defRPr b="1" sz="2200">
                <a:solidFill>
                  <a:srgbClr val="3A664D"/>
                </a:solidFill>
                <a:latin typeface="Arial"/>
              </a:defRPr>
            </a:pPr>
            <a:r>
              <a:t>🛡️ Độ ổn định cao</a:t>
            </a:r>
          </a:p>
          <a:p>
            <a:pPr lvl="1">
              <a:spcBef>
                <a:spcPts val="0"/>
              </a:spcBef>
              <a:spcAft>
                <a:spcPts val="800"/>
              </a:spcAft>
              <a:defRPr sz="1800">
                <a:latin typeface="Arial"/>
              </a:defRPr>
            </a:pPr>
            <a:r>
              <a:t>Ít bị ảnh hưởng bởi nhiễu điện từ, cho kết quả chính xác hơn.</a:t>
            </a:r>
          </a:p>
          <a:p>
            <a:pPr>
              <a:spcAft>
                <a:spcPts val="200"/>
              </a:spcAft>
              <a:defRPr b="1" sz="2200">
                <a:solidFill>
                  <a:srgbClr val="3A664D"/>
                </a:solidFill>
                <a:latin typeface="Arial"/>
              </a:defRPr>
            </a:pPr>
            <a:r>
              <a:t>🌡️ Ví dụ phổ biến</a:t>
            </a:r>
          </a:p>
          <a:p>
            <a:pPr lvl="1">
              <a:spcBef>
                <a:spcPts val="0"/>
              </a:spcBef>
              <a:spcAft>
                <a:spcPts val="800"/>
              </a:spcAft>
              <a:defRPr sz="1800">
                <a:latin typeface="Arial"/>
              </a:defRPr>
            </a:pPr>
            <a:r>
              <a:t>Cảm biến nhiệt độ, độ ẩm số (DHT20, DS18B20).</a:t>
            </a:r>
          </a:p>
        </p:txBody>
      </p:sp>
      <p:pic>
        <p:nvPicPr>
          <p:cNvPr id="5" name="slide_11.mp3">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3.3. Phân loại theo nguồn năng lượng</a:t>
            </a:r>
          </a:p>
        </p:txBody>
      </p:sp>
      <p:sp>
        <p:nvSpPr>
          <p:cNvPr id="4" name="TextBox 3"/>
          <p:cNvSpPr txBox="1"/>
          <p:nvPr/>
        </p:nvSpPr>
        <p:spPr>
          <a:xfrm>
            <a:off x="457200" y="1097280"/>
            <a:ext cx="8229600" cy="3657600"/>
          </a:xfrm>
          <a:prstGeom prst="rect">
            <a:avLst/>
          </a:prstGeom>
          <a:noFill/>
        </p:spPr>
        <p:txBody>
          <a:bodyPr wrap="square">
            <a:spAutoFit/>
          </a:bodyPr>
          <a:lstStyle/>
          <a:p/>
          <a:p>
            <a:pPr>
              <a:spcAft>
                <a:spcPts val="200"/>
              </a:spcAft>
              <a:defRPr b="1" sz="2200">
                <a:solidFill>
                  <a:srgbClr val="3A664D"/>
                </a:solidFill>
                <a:latin typeface="Arial"/>
              </a:defRPr>
            </a:pPr>
            <a:r>
              <a:t>🔌 Cảm biến Chủ động (Active)</a:t>
            </a:r>
          </a:p>
          <a:p>
            <a:pPr lvl="1">
              <a:spcBef>
                <a:spcPts val="0"/>
              </a:spcBef>
              <a:spcAft>
                <a:spcPts val="800"/>
              </a:spcAft>
              <a:defRPr sz="1800">
                <a:latin typeface="Arial"/>
              </a:defRPr>
            </a:pPr>
            <a:r>
              <a:t>Cần nguồn điện ngoài để tự phát tín hiệu và đo đạc.</a:t>
            </a:r>
          </a:p>
          <a:p>
            <a:pPr>
              <a:spcAft>
                <a:spcPts val="200"/>
              </a:spcAft>
              <a:defRPr b="1" sz="2200">
                <a:solidFill>
                  <a:srgbClr val="3A664D"/>
                </a:solidFill>
                <a:latin typeface="Arial"/>
              </a:defRPr>
            </a:pPr>
            <a:r>
              <a:t>🎯 Ví dụ Chủ động</a:t>
            </a:r>
          </a:p>
          <a:p>
            <a:pPr lvl="1">
              <a:spcBef>
                <a:spcPts val="0"/>
              </a:spcBef>
              <a:spcAft>
                <a:spcPts val="800"/>
              </a:spcAft>
              <a:defRPr sz="1800">
                <a:latin typeface="Arial"/>
              </a:defRPr>
            </a:pPr>
            <a:r>
              <a:t>Cảm biến siêu âm (phát sóng), cảm biến Laser.</a:t>
            </a:r>
          </a:p>
          <a:p>
            <a:pPr>
              <a:spcAft>
                <a:spcPts val="200"/>
              </a:spcAft>
              <a:defRPr b="1" sz="2200">
                <a:solidFill>
                  <a:srgbClr val="3A664D"/>
                </a:solidFill>
                <a:latin typeface="Arial"/>
              </a:defRPr>
            </a:pPr>
            <a:r>
              <a:t>👂 Cảm biến Thụ động (Passive)</a:t>
            </a:r>
          </a:p>
          <a:p>
            <a:pPr lvl="1">
              <a:spcBef>
                <a:spcPts val="0"/>
              </a:spcBef>
              <a:spcAft>
                <a:spcPts val="800"/>
              </a:spcAft>
              <a:defRPr sz="1800">
                <a:latin typeface="Arial"/>
              </a:defRPr>
            </a:pPr>
            <a:r>
              <a:t>Không cần nguồn, chỉ tiếp nhận năng lượng có sẵn từ môi trường.</a:t>
            </a:r>
          </a:p>
          <a:p>
            <a:pPr>
              <a:spcAft>
                <a:spcPts val="200"/>
              </a:spcAft>
              <a:defRPr b="1" sz="2200">
                <a:solidFill>
                  <a:srgbClr val="3A664D"/>
                </a:solidFill>
                <a:latin typeface="Arial"/>
              </a:defRPr>
            </a:pPr>
            <a:r>
              <a:t>🎯 Ví dụ Thụ động</a:t>
            </a:r>
          </a:p>
          <a:p>
            <a:pPr lvl="1">
              <a:spcBef>
                <a:spcPts val="0"/>
              </a:spcBef>
              <a:spcAft>
                <a:spcPts val="800"/>
              </a:spcAft>
              <a:defRPr sz="1800">
                <a:latin typeface="Arial"/>
              </a:defRPr>
            </a:pPr>
            <a:r>
              <a:t>Cảm biến hồng ngoại PIR (phát hiện thân nhiệt), Pin nhiệt điện.</a:t>
            </a:r>
          </a:p>
        </p:txBody>
      </p:sp>
      <p:pic>
        <p:nvPicPr>
          <p:cNvPr id="5" name="slide_12.mp3">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4.1. Cảm biến nhiệt độ, độ ẩm (DHT Series)</a:t>
            </a:r>
          </a:p>
        </p:txBody>
      </p:sp>
      <p:sp>
        <p:nvSpPr>
          <p:cNvPr id="4" name="TextBox 3"/>
          <p:cNvSpPr txBox="1"/>
          <p:nvPr/>
        </p:nvSpPr>
        <p:spPr>
          <a:xfrm>
            <a:off x="457200" y="1097280"/>
            <a:ext cx="8229600" cy="3657600"/>
          </a:xfrm>
          <a:prstGeom prst="rect">
            <a:avLst/>
          </a:prstGeom>
          <a:noFill/>
        </p:spPr>
        <p:txBody>
          <a:bodyPr wrap="square">
            <a:spAutoFit/>
          </a:bodyPr>
          <a:lstStyle/>
          <a:p/>
          <a:p>
            <a:pPr>
              <a:spcAft>
                <a:spcPts val="200"/>
              </a:spcAft>
              <a:defRPr b="1" sz="2200">
                <a:solidFill>
                  <a:srgbClr val="3A664D"/>
                </a:solidFill>
                <a:latin typeface="Arial"/>
              </a:defRPr>
            </a:pPr>
            <a:r>
              <a:t>🌡️ Chức năng chính</a:t>
            </a:r>
          </a:p>
          <a:p>
            <a:pPr lvl="1">
              <a:spcBef>
                <a:spcPts val="0"/>
              </a:spcBef>
              <a:spcAft>
                <a:spcPts val="800"/>
              </a:spcAft>
              <a:defRPr sz="1800">
                <a:latin typeface="Arial"/>
              </a:defRPr>
            </a:pPr>
            <a:r>
              <a:t>Đồng thời đo cả nhiệt độ và độ ẩm của không khí xung quanh.</a:t>
            </a:r>
          </a:p>
          <a:p>
            <a:pPr>
              <a:spcAft>
                <a:spcPts val="200"/>
              </a:spcAft>
              <a:defRPr b="1" sz="2200">
                <a:solidFill>
                  <a:srgbClr val="3A664D"/>
                </a:solidFill>
                <a:latin typeface="Arial"/>
              </a:defRPr>
            </a:pPr>
            <a:r>
              <a:t>📚 Phân loại: DHT11 (Phổ thông)</a:t>
            </a:r>
          </a:p>
          <a:p>
            <a:pPr lvl="1">
              <a:spcBef>
                <a:spcPts val="0"/>
              </a:spcBef>
              <a:spcAft>
                <a:spcPts val="800"/>
              </a:spcAft>
              <a:defRPr sz="1800">
                <a:latin typeface="Arial"/>
              </a:defRPr>
            </a:pPr>
            <a:r>
              <a:t>Giá thành rẻ, độ chính xác cơ bản, lý tưởng cho việc học tập, thử nghiệm.</a:t>
            </a:r>
          </a:p>
          <a:p>
            <a:pPr>
              <a:spcAft>
                <a:spcPts val="200"/>
              </a:spcAft>
              <a:defRPr b="1" sz="2200">
                <a:solidFill>
                  <a:srgbClr val="3A664D"/>
                </a:solidFill>
                <a:latin typeface="Arial"/>
              </a:defRPr>
            </a:pPr>
            <a:r>
              <a:t>🎯 Phân loại: DHT20/21 (Nâng cao)</a:t>
            </a:r>
          </a:p>
          <a:p>
            <a:pPr lvl="1">
              <a:spcBef>
                <a:spcPts val="0"/>
              </a:spcBef>
              <a:spcAft>
                <a:spcPts val="800"/>
              </a:spcAft>
              <a:defRPr sz="1800">
                <a:latin typeface="Arial"/>
              </a:defRPr>
            </a:pPr>
            <a:r>
              <a:t>Giao tiếp I2C, độ chính xác và ổn định cao hơn cho ứng dụng thực tế.</a:t>
            </a:r>
          </a:p>
          <a:p>
            <a:pPr>
              <a:spcAft>
                <a:spcPts val="200"/>
              </a:spcAft>
              <a:defRPr b="1" sz="2200">
                <a:solidFill>
                  <a:srgbClr val="3A664D"/>
                </a:solidFill>
                <a:latin typeface="Arial"/>
              </a:defRPr>
            </a:pPr>
            <a:r>
              <a:t>🌱 Ứng dụng thực tiễn</a:t>
            </a:r>
          </a:p>
          <a:p>
            <a:pPr lvl="1">
              <a:spcBef>
                <a:spcPts val="0"/>
              </a:spcBef>
              <a:spcAft>
                <a:spcPts val="800"/>
              </a:spcAft>
              <a:defRPr sz="1800">
                <a:latin typeface="Arial"/>
              </a:defRPr>
            </a:pPr>
            <a:r>
              <a:t>Giám sát môi trường trong nhà kính, kho lạnh, hệ thống điều hòa tự động.</a:t>
            </a:r>
          </a:p>
        </p:txBody>
      </p:sp>
      <p:pic>
        <p:nvPicPr>
          <p:cNvPr id="5" name="slide_13.mp3">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4.2. Cảm biến độ ẩm đất (Soil Moisture)</a:t>
            </a:r>
          </a:p>
        </p:txBody>
      </p:sp>
      <p:sp>
        <p:nvSpPr>
          <p:cNvPr id="4" name="TextBox 3"/>
          <p:cNvSpPr txBox="1"/>
          <p:nvPr/>
        </p:nvSpPr>
        <p:spPr>
          <a:xfrm>
            <a:off x="457200" y="1097280"/>
            <a:ext cx="8229600" cy="3657600"/>
          </a:xfrm>
          <a:prstGeom prst="rect">
            <a:avLst/>
          </a:prstGeom>
          <a:noFill/>
        </p:spPr>
        <p:txBody>
          <a:bodyPr wrap="square">
            <a:spAutoFit/>
          </a:bodyPr>
          <a:lstStyle/>
          <a:p/>
          <a:p>
            <a:pPr>
              <a:defRPr sz="2000">
                <a:solidFill>
                  <a:srgbClr val="3A664D"/>
                </a:solidFill>
                <a:latin typeface="Arial"/>
              </a:defRPr>
            </a:pPr>
            <a:r>
              <a:t>Đo hàm lượng nước trong đất.</a:t>
            </a:r>
          </a:p>
          <a:p>
            <a:pPr>
              <a:spcAft>
                <a:spcPts val="200"/>
              </a:spcAft>
              <a:defRPr b="1" sz="2200">
                <a:solidFill>
                  <a:srgbClr val="3A664D"/>
                </a:solidFill>
                <a:latin typeface="Arial"/>
              </a:defRPr>
            </a:pPr>
            <a:r>
              <a:t>⚡️ Loại Điện trở (Resistive)</a:t>
            </a:r>
          </a:p>
          <a:p>
            <a:pPr lvl="1">
              <a:spcBef>
                <a:spcPts val="0"/>
              </a:spcBef>
              <a:spcAft>
                <a:spcPts val="800"/>
              </a:spcAft>
              <a:defRPr sz="1800">
                <a:latin typeface="Arial"/>
              </a:defRPr>
            </a:pPr>
            <a:r>
              <a:t>Sử dụng 2 cực kim loại trần tiếp xúc trực tiếp với đất.</a:t>
            </a:r>
          </a:p>
          <a:p>
            <a:pPr>
              <a:spcAft>
                <a:spcPts val="200"/>
              </a:spcAft>
              <a:defRPr b="1" sz="2200">
                <a:solidFill>
                  <a:srgbClr val="3A664D"/>
                </a:solidFill>
                <a:latin typeface="Arial"/>
              </a:defRPr>
            </a:pPr>
            <a:r>
              <a:t>📉 Nhược điểm: Ăn mòn</a:t>
            </a:r>
          </a:p>
          <a:p>
            <a:pPr lvl="1">
              <a:spcBef>
                <a:spcPts val="0"/>
              </a:spcBef>
              <a:spcAft>
                <a:spcPts val="800"/>
              </a:spcAft>
              <a:defRPr sz="1800">
                <a:latin typeface="Arial"/>
              </a:defRPr>
            </a:pPr>
            <a:r>
              <a:t>Bị ăn mòn điện hóa nhanh chóng, dẫn đến tuổi thọ ngắn và thiếu ổn định.</a:t>
            </a:r>
          </a:p>
          <a:p>
            <a:pPr>
              <a:spcAft>
                <a:spcPts val="200"/>
              </a:spcAft>
              <a:defRPr b="1" sz="2200">
                <a:solidFill>
                  <a:srgbClr val="3A664D"/>
                </a:solidFill>
                <a:latin typeface="Arial"/>
              </a:defRPr>
            </a:pPr>
            <a:r>
              <a:t>🛡️ Loại Điện dung (Capacitive)</a:t>
            </a:r>
          </a:p>
          <a:p>
            <a:pPr lvl="1">
              <a:spcBef>
                <a:spcPts val="0"/>
              </a:spcBef>
              <a:spcAft>
                <a:spcPts val="800"/>
              </a:spcAft>
              <a:defRPr sz="1800">
                <a:latin typeface="Arial"/>
              </a:defRPr>
            </a:pPr>
            <a:r>
              <a:t>Đầu đo được bọc một lớp cách điện, không tiếp xúc trực tiếp với đất.</a:t>
            </a:r>
          </a:p>
          <a:p>
            <a:pPr>
              <a:spcAft>
                <a:spcPts val="200"/>
              </a:spcAft>
              <a:defRPr b="1" sz="2200">
                <a:solidFill>
                  <a:srgbClr val="3A664D"/>
                </a:solidFill>
                <a:latin typeface="Arial"/>
              </a:defRPr>
            </a:pPr>
            <a:r>
              <a:t>📈 Ưu điểm: Bền &amp; Ổn định</a:t>
            </a:r>
          </a:p>
          <a:p>
            <a:pPr lvl="1">
              <a:spcBef>
                <a:spcPts val="0"/>
              </a:spcBef>
              <a:spcAft>
                <a:spcPts val="800"/>
              </a:spcAft>
              <a:defRPr sz="1800">
                <a:latin typeface="Arial"/>
              </a:defRPr>
            </a:pPr>
            <a:r>
              <a:t>Chống ăn mòn hiệu quả, cho kết quả đo ổn định và tuổi thọ cao.</a:t>
            </a:r>
          </a:p>
          <a:p>
            <a:pPr>
              <a:spcAft>
                <a:spcPts val="200"/>
              </a:spcAft>
              <a:defRPr b="1" sz="2200">
                <a:solidFill>
                  <a:srgbClr val="3A664D"/>
                </a:solidFill>
                <a:latin typeface="Arial"/>
              </a:defRPr>
            </a:pPr>
            <a:r>
              <a:t>🏆 Khuyến nghị cho Smart Farming</a:t>
            </a:r>
          </a:p>
          <a:p>
            <a:pPr lvl="1">
              <a:spcBef>
                <a:spcPts val="0"/>
              </a:spcBef>
              <a:spcAft>
                <a:spcPts val="800"/>
              </a:spcAft>
              <a:defRPr sz="1800">
                <a:latin typeface="Arial"/>
              </a:defRPr>
            </a:pPr>
            <a:r>
              <a:t>Là lựa chọn ưu tiên cho các hệ thống nông nghiệp thông minh, hiện đại.</a:t>
            </a:r>
          </a:p>
        </p:txBody>
      </p:sp>
      <p:pic>
        <p:nvPicPr>
          <p:cNvPr id="5" name="slide_14.mp3">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4.3. Cảm biến Nước &amp; Khí Gas/Chất lượng không khí</a:t>
            </a:r>
          </a:p>
        </p:txBody>
      </p:sp>
      <p:sp>
        <p:nvSpPr>
          <p:cNvPr id="4" name="TextBox 3"/>
          <p:cNvSpPr txBox="1"/>
          <p:nvPr/>
        </p:nvSpPr>
        <p:spPr>
          <a:xfrm>
            <a:off x="457200" y="1097280"/>
            <a:ext cx="8229600" cy="3657600"/>
          </a:xfrm>
          <a:prstGeom prst="rect">
            <a:avLst/>
          </a:prstGeom>
          <a:noFill/>
        </p:spPr>
        <p:txBody>
          <a:bodyPr wrap="square">
            <a:spAutoFit/>
          </a:bodyPr>
          <a:lstStyle/>
          <a:p/>
          <a:p>
            <a:pPr>
              <a:spcAft>
                <a:spcPts val="200"/>
              </a:spcAft>
              <a:defRPr b="1" sz="2200">
                <a:solidFill>
                  <a:srgbClr val="3A664D"/>
                </a:solidFill>
                <a:latin typeface="Arial"/>
              </a:defRPr>
            </a:pPr>
            <a:r>
              <a:t>💧 Cảm biến Nước</a:t>
            </a:r>
          </a:p>
          <a:p>
            <a:pPr lvl="1">
              <a:spcBef>
                <a:spcPts val="0"/>
              </a:spcBef>
              <a:spcAft>
                <a:spcPts val="800"/>
              </a:spcAft>
              <a:defRPr sz="1800">
                <a:latin typeface="Arial"/>
              </a:defRPr>
            </a:pPr>
            <a:r>
              <a:t>Phát hiện mưa, rò rỉ hoặc đo mực chất lỏng trong bể chứa.</a:t>
            </a:r>
          </a:p>
          <a:p>
            <a:pPr>
              <a:spcAft>
                <a:spcPts val="200"/>
              </a:spcAft>
              <a:defRPr b="1" sz="2200">
                <a:solidFill>
                  <a:srgbClr val="3A664D"/>
                </a:solidFill>
                <a:latin typeface="Arial"/>
              </a:defRPr>
            </a:pPr>
            <a:r>
              <a:t>💨 Cảm biến MQ2 (Khí &amp; Khói)</a:t>
            </a:r>
          </a:p>
          <a:p>
            <a:pPr lvl="1">
              <a:spcBef>
                <a:spcPts val="0"/>
              </a:spcBef>
              <a:spcAft>
                <a:spcPts val="800"/>
              </a:spcAft>
              <a:defRPr sz="1800">
                <a:latin typeface="Arial"/>
              </a:defRPr>
            </a:pPr>
            <a:r>
              <a:t>Phát hiện rò rỉ Gas, khói. Ứng dụng chính trong hệ thống báo cháy.</a:t>
            </a:r>
          </a:p>
          <a:p>
            <a:pPr>
              <a:spcAft>
                <a:spcPts val="200"/>
              </a:spcAft>
              <a:defRPr b="1" sz="2200">
                <a:solidFill>
                  <a:srgbClr val="3A664D"/>
                </a:solidFill>
                <a:latin typeface="Arial"/>
              </a:defRPr>
            </a:pPr>
            <a:r>
              <a:t>🍃 Cảm biến MQ135 (Chất lượng không khí)</a:t>
            </a:r>
          </a:p>
          <a:p>
            <a:pPr lvl="1">
              <a:spcBef>
                <a:spcPts val="0"/>
              </a:spcBef>
              <a:spcAft>
                <a:spcPts val="800"/>
              </a:spcAft>
              <a:defRPr sz="1800">
                <a:latin typeface="Arial"/>
              </a:defRPr>
            </a:pPr>
            <a:r>
              <a:t>Đo nồng độ CO2, NH3... Giám sát không khí trang trại, nhà kính.</a:t>
            </a:r>
          </a:p>
          <a:p>
            <a:pPr>
              <a:spcAft>
                <a:spcPts val="200"/>
              </a:spcAft>
              <a:defRPr b="1" sz="2200">
                <a:solidFill>
                  <a:srgbClr val="3A664D"/>
                </a:solidFill>
                <a:latin typeface="Arial"/>
              </a:defRPr>
            </a:pPr>
            <a:r>
              <a:t>⏱️ Lưu ý: Hiệu chuẩn (Pre-heat)</a:t>
            </a:r>
          </a:p>
          <a:p>
            <a:pPr lvl="1">
              <a:spcBef>
                <a:spcPts val="0"/>
              </a:spcBef>
              <a:spcAft>
                <a:spcPts val="800"/>
              </a:spcAft>
              <a:defRPr sz="1800">
                <a:latin typeface="Arial"/>
              </a:defRPr>
            </a:pPr>
            <a:r>
              <a:t>Cần thời gian làm nóng ban đầu để cảm biến đo chính xác.</a:t>
            </a:r>
          </a:p>
        </p:txBody>
      </p:sp>
      <p:pic>
        <p:nvPicPr>
          <p:cNvPr id="5" name="slide_15.mp3">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4.4. Cảm biến Âm thanh &amp; Ánh sáng</a:t>
            </a:r>
          </a:p>
        </p:txBody>
      </p:sp>
      <p:sp>
        <p:nvSpPr>
          <p:cNvPr id="4" name="TextBox 3"/>
          <p:cNvSpPr txBox="1"/>
          <p:nvPr/>
        </p:nvSpPr>
        <p:spPr>
          <a:xfrm>
            <a:off x="457200" y="1097280"/>
            <a:ext cx="8229600" cy="3657600"/>
          </a:xfrm>
          <a:prstGeom prst="rect">
            <a:avLst/>
          </a:prstGeom>
          <a:noFill/>
        </p:spPr>
        <p:txBody>
          <a:bodyPr wrap="square">
            <a:spAutoFit/>
          </a:bodyPr>
          <a:lstStyle/>
          <a:p/>
          <a:p>
            <a:pPr>
              <a:spcAft>
                <a:spcPts val="200"/>
              </a:spcAft>
              <a:defRPr b="1" sz="2200">
                <a:solidFill>
                  <a:srgbClr val="3A664D"/>
                </a:solidFill>
                <a:latin typeface="Arial"/>
              </a:defRPr>
            </a:pPr>
            <a:r>
              <a:t>💡 Cảm biến Ánh sáng (LDR)</a:t>
            </a:r>
          </a:p>
          <a:p>
            <a:pPr lvl="1">
              <a:spcBef>
                <a:spcPts val="0"/>
              </a:spcBef>
              <a:spcAft>
                <a:spcPts val="800"/>
              </a:spcAft>
              <a:defRPr sz="1800">
                <a:latin typeface="Arial"/>
              </a:defRPr>
            </a:pPr>
            <a:r>
              <a:t>Đo cường độ ánh sáng môi trường dựa trên nguyên lý quang trở.</a:t>
            </a:r>
          </a:p>
          <a:p>
            <a:pPr>
              <a:spcAft>
                <a:spcPts val="200"/>
              </a:spcAft>
              <a:defRPr b="1" sz="2200">
                <a:solidFill>
                  <a:srgbClr val="3A664D"/>
                </a:solidFill>
                <a:latin typeface="Arial"/>
              </a:defRPr>
            </a:pPr>
            <a:r>
              <a:t>⚙️ Ứng dụng Quang trở</a:t>
            </a:r>
          </a:p>
          <a:p>
            <a:pPr lvl="1">
              <a:spcBef>
                <a:spcPts val="0"/>
              </a:spcBef>
              <a:spcAft>
                <a:spcPts val="800"/>
              </a:spcAft>
              <a:defRPr sz="1800">
                <a:latin typeface="Arial"/>
              </a:defRPr>
            </a:pPr>
            <a:r>
              <a:t>Bật/tắt đèn tự động, tối ưu ánh sáng cho nông nghiệp thông minh.</a:t>
            </a:r>
          </a:p>
          <a:p>
            <a:pPr>
              <a:spcAft>
                <a:spcPts val="200"/>
              </a:spcAft>
              <a:defRPr b="1" sz="2200">
                <a:solidFill>
                  <a:srgbClr val="3A664D"/>
                </a:solidFill>
                <a:latin typeface="Arial"/>
              </a:defRPr>
            </a:pPr>
            <a:r>
              <a:t>🎤 Cảm biến Âm thanh</a:t>
            </a:r>
          </a:p>
          <a:p>
            <a:pPr lvl="1">
              <a:spcBef>
                <a:spcPts val="0"/>
              </a:spcBef>
              <a:spcAft>
                <a:spcPts val="800"/>
              </a:spcAft>
              <a:defRPr sz="1800">
                <a:latin typeface="Arial"/>
              </a:defRPr>
            </a:pPr>
            <a:r>
              <a:t>Sử dụng microphone và mạch khuếch đại để phát hiện âm thanh.</a:t>
            </a:r>
          </a:p>
          <a:p>
            <a:pPr>
              <a:spcAft>
                <a:spcPts val="200"/>
              </a:spcAft>
              <a:defRPr b="1" sz="2200">
                <a:solidFill>
                  <a:srgbClr val="3A664D"/>
                </a:solidFill>
                <a:latin typeface="Arial"/>
              </a:defRPr>
            </a:pPr>
            <a:r>
              <a:t>🔔 Ứng dụng Âm thanh</a:t>
            </a:r>
          </a:p>
          <a:p>
            <a:pPr lvl="1">
              <a:spcBef>
                <a:spcPts val="0"/>
              </a:spcBef>
              <a:spcAft>
                <a:spcPts val="800"/>
              </a:spcAft>
              <a:defRPr sz="1800">
                <a:latin typeface="Arial"/>
              </a:defRPr>
            </a:pPr>
            <a:r>
              <a:t>Điều khiển thiết bị bằng tiếng vỗ tay, hệ thống cảnh báo an ninh.</a:t>
            </a:r>
          </a:p>
        </p:txBody>
      </p:sp>
      <p:pic>
        <p:nvPicPr>
          <p:cNvPr id="5" name="slide_16.mp3">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Tổng hợp các loại cảm biến thông dụng</a:t>
            </a:r>
          </a:p>
        </p:txBody>
      </p:sp>
      <p:sp>
        <p:nvSpPr>
          <p:cNvPr id="4" name="TextBox 3"/>
          <p:cNvSpPr txBox="1"/>
          <p:nvPr/>
        </p:nvSpPr>
        <p:spPr>
          <a:xfrm>
            <a:off x="457200" y="1097280"/>
            <a:ext cx="8229600" cy="3657600"/>
          </a:xfrm>
          <a:prstGeom prst="rect">
            <a:avLst/>
          </a:prstGeom>
          <a:noFill/>
        </p:spPr>
        <p:txBody>
          <a:bodyPr wrap="square">
            <a:spAutoFit/>
          </a:bodyPr>
          <a:lstStyle/>
          <a:p/>
          <a:p>
            <a:pPr>
              <a:spcAft>
                <a:spcPts val="200"/>
              </a:spcAft>
              <a:defRPr b="1" sz="2200">
                <a:solidFill>
                  <a:srgbClr val="3A664D"/>
                </a:solidFill>
                <a:latin typeface="Arial"/>
              </a:defRPr>
            </a:pPr>
            <a:r>
              <a:t>🌡️ DHT20: Nhiệt độ &amp; Độ ẩm</a:t>
            </a:r>
          </a:p>
          <a:p>
            <a:pPr lvl="1">
              <a:spcBef>
                <a:spcPts val="0"/>
              </a:spcBef>
              <a:spcAft>
                <a:spcPts val="800"/>
              </a:spcAft>
              <a:defRPr sz="1800">
                <a:latin typeface="Arial"/>
              </a:defRPr>
            </a:pPr>
            <a:r>
              <a:t>Đo nhiệt, ẩm môi trường qua giao tiếp số I2C.</a:t>
            </a:r>
          </a:p>
          <a:p>
            <a:pPr>
              <a:spcAft>
                <a:spcPts val="200"/>
              </a:spcAft>
              <a:defRPr b="1" sz="2200">
                <a:solidFill>
                  <a:srgbClr val="3A664D"/>
                </a:solidFill>
                <a:latin typeface="Arial"/>
              </a:defRPr>
            </a:pPr>
            <a:r>
              <a:t>🌱 Cảm biến Độ ẩm Đất</a:t>
            </a:r>
          </a:p>
          <a:p>
            <a:pPr lvl="1">
              <a:spcBef>
                <a:spcPts val="0"/>
              </a:spcBef>
              <a:spcAft>
                <a:spcPts val="800"/>
              </a:spcAft>
              <a:defRPr sz="1800">
                <a:latin typeface="Arial"/>
              </a:defRPr>
            </a:pPr>
            <a:r>
              <a:t>Xác định độ ẩm trong đất qua tín hiệu tương tự (Analog).</a:t>
            </a:r>
          </a:p>
          <a:p>
            <a:pPr>
              <a:spcAft>
                <a:spcPts val="200"/>
              </a:spcAft>
              <a:defRPr b="1" sz="2200">
                <a:solidFill>
                  <a:srgbClr val="3A664D"/>
                </a:solidFill>
                <a:latin typeface="Arial"/>
              </a:defRPr>
            </a:pPr>
            <a:r>
              <a:t>🌬️ MQ135: Chất lượng không khí</a:t>
            </a:r>
          </a:p>
          <a:p>
            <a:pPr lvl="1">
              <a:spcBef>
                <a:spcPts val="0"/>
              </a:spcBef>
              <a:spcAft>
                <a:spcPts val="800"/>
              </a:spcAft>
              <a:defRPr sz="1800">
                <a:latin typeface="Arial"/>
              </a:defRPr>
            </a:pPr>
            <a:r>
              <a:t>Phát hiện nồng độ khí độc hại, hỗ trợ cả Analog/Digital.</a:t>
            </a:r>
          </a:p>
          <a:p>
            <a:pPr>
              <a:spcAft>
                <a:spcPts val="200"/>
              </a:spcAft>
              <a:defRPr b="1" sz="2200">
                <a:solidFill>
                  <a:srgbClr val="3A664D"/>
                </a:solidFill>
                <a:latin typeface="Arial"/>
              </a:defRPr>
            </a:pPr>
            <a:r>
              <a:t>💡 Quang trở: Cường độ sáng</a:t>
            </a:r>
          </a:p>
          <a:p>
            <a:pPr lvl="1">
              <a:spcBef>
                <a:spcPts val="0"/>
              </a:spcBef>
              <a:spcAft>
                <a:spcPts val="800"/>
              </a:spcAft>
              <a:defRPr sz="1800">
                <a:latin typeface="Arial"/>
              </a:defRPr>
            </a:pPr>
            <a:r>
              <a:t>Điện trở thay đổi theo ánh sáng, đọc qua tín hiệu Analog.</a:t>
            </a:r>
          </a:p>
          <a:p>
            <a:pPr>
              <a:spcAft>
                <a:spcPts val="200"/>
              </a:spcAft>
              <a:defRPr b="1" sz="2200">
                <a:solidFill>
                  <a:srgbClr val="3A664D"/>
                </a:solidFill>
                <a:latin typeface="Arial"/>
              </a:defRPr>
            </a:pPr>
            <a:r>
              <a:t>📏 HC-SR04: Khoảng cách</a:t>
            </a:r>
          </a:p>
          <a:p>
            <a:pPr lvl="1">
              <a:spcBef>
                <a:spcPts val="0"/>
              </a:spcBef>
              <a:spcAft>
                <a:spcPts val="800"/>
              </a:spcAft>
              <a:defRPr sz="1800">
                <a:latin typeface="Arial"/>
              </a:defRPr>
            </a:pPr>
            <a:r>
              <a:t>Đo khoảng cách bằng sóng siêu âm qua tín hiệu số (Digital).</a:t>
            </a:r>
          </a:p>
        </p:txBody>
      </p:sp>
      <p:pic>
        <p:nvPicPr>
          <p:cNvPr id="5" name="slide_17.mp3">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Giải quyết tình huống ban đầu</a:t>
            </a:r>
          </a:p>
        </p:txBody>
      </p:sp>
      <p:sp>
        <p:nvSpPr>
          <p:cNvPr id="4" name="TextBox 3"/>
          <p:cNvSpPr txBox="1"/>
          <p:nvPr/>
        </p:nvSpPr>
        <p:spPr>
          <a:xfrm>
            <a:off x="457200" y="1097280"/>
            <a:ext cx="8229600" cy="3657600"/>
          </a:xfrm>
          <a:prstGeom prst="rect">
            <a:avLst/>
          </a:prstGeom>
          <a:noFill/>
        </p:spPr>
        <p:txBody>
          <a:bodyPr wrap="square">
            <a:spAutoFit/>
          </a:bodyPr>
          <a:lstStyle/>
          <a:p/>
          <a:p>
            <a:pPr>
              <a:spcAft>
                <a:spcPts val="200"/>
              </a:spcAft>
              <a:defRPr b="1" sz="2200">
                <a:solidFill>
                  <a:srgbClr val="3A664D"/>
                </a:solidFill>
                <a:latin typeface="Arial"/>
              </a:defRPr>
            </a:pPr>
            <a:r>
              <a:t>⚠️ Vấn đề: Cảm biến điện trở</a:t>
            </a:r>
          </a:p>
          <a:p>
            <a:pPr lvl="1">
              <a:spcBef>
                <a:spcPts val="0"/>
              </a:spcBef>
              <a:spcAft>
                <a:spcPts val="800"/>
              </a:spcAft>
              <a:defRPr sz="1800">
                <a:latin typeface="Arial"/>
              </a:defRPr>
            </a:pPr>
            <a:r>
              <a:t>Bị ăn mòn khi tiếp xúc đất, dẫn đến kết quả đo thiếu chính xác.</a:t>
            </a:r>
          </a:p>
          <a:p>
            <a:pPr>
              <a:spcAft>
                <a:spcPts val="200"/>
              </a:spcAft>
              <a:defRPr b="1" sz="2200">
                <a:solidFill>
                  <a:srgbClr val="3A664D"/>
                </a:solidFill>
                <a:latin typeface="Arial"/>
              </a:defRPr>
            </a:pPr>
            <a:r>
              <a:t>🔄 Thay thế: Cảm biến điện dung</a:t>
            </a:r>
          </a:p>
          <a:p>
            <a:pPr lvl="1">
              <a:spcBef>
                <a:spcPts val="0"/>
              </a:spcBef>
              <a:spcAft>
                <a:spcPts val="800"/>
              </a:spcAft>
              <a:defRPr sz="1800">
                <a:latin typeface="Arial"/>
              </a:defRPr>
            </a:pPr>
            <a:r>
              <a:t>Hoạt động qua điện trường, không bị ăn mòn, cho độ bền và chính xác cao.</a:t>
            </a:r>
          </a:p>
          <a:p>
            <a:pPr>
              <a:spcAft>
                <a:spcPts val="200"/>
              </a:spcAft>
              <a:defRPr b="1" sz="2200">
                <a:solidFill>
                  <a:srgbClr val="3A664D"/>
                </a:solidFill>
                <a:latin typeface="Arial"/>
              </a:defRPr>
            </a:pPr>
            <a:r>
              <a:t>⚖️ Hiệu chuẩn (Calibration) định kỳ</a:t>
            </a:r>
          </a:p>
          <a:p>
            <a:pPr lvl="1">
              <a:spcBef>
                <a:spcPts val="0"/>
              </a:spcBef>
              <a:spcAft>
                <a:spcPts val="800"/>
              </a:spcAft>
              <a:defRPr sz="1800">
                <a:latin typeface="Arial"/>
              </a:defRPr>
            </a:pPr>
            <a:r>
              <a:t>Điều chỉnh lại cảm biến để đảm bảo dữ liệu đo luôn đáng tin cậy.</a:t>
            </a:r>
          </a:p>
          <a:p>
            <a:pPr>
              <a:spcAft>
                <a:spcPts val="200"/>
              </a:spcAft>
              <a:defRPr b="1" sz="2200">
                <a:solidFill>
                  <a:srgbClr val="3A664D"/>
                </a:solidFill>
                <a:latin typeface="Arial"/>
              </a:defRPr>
            </a:pPr>
            <a:r>
              <a:t>🛡️ Bảo vệ vật lý</a:t>
            </a:r>
          </a:p>
          <a:p>
            <a:pPr lvl="1">
              <a:spcBef>
                <a:spcPts val="0"/>
              </a:spcBef>
              <a:spcAft>
                <a:spcPts val="800"/>
              </a:spcAft>
              <a:defRPr sz="1800">
                <a:latin typeface="Arial"/>
              </a:defRPr>
            </a:pPr>
            <a:r>
              <a:t>Bọc kín mạch điện tử, chỉ để hở đầu dò tiếp xúc với đất.</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Câu hỏi ôn tập</a:t>
            </a:r>
          </a:p>
        </p:txBody>
      </p:sp>
      <p:sp>
        <p:nvSpPr>
          <p:cNvPr id="4" name="TextBox 3"/>
          <p:cNvSpPr txBox="1"/>
          <p:nvPr/>
        </p:nvSpPr>
        <p:spPr>
          <a:xfrm>
            <a:off x="457200" y="1097280"/>
            <a:ext cx="8229600" cy="3657600"/>
          </a:xfrm>
          <a:prstGeom prst="rect">
            <a:avLst/>
          </a:prstGeom>
          <a:noFill/>
        </p:spPr>
        <p:txBody>
          <a:bodyPr wrap="square">
            <a:spAutoFit/>
          </a:bodyPr>
          <a:lstStyle/>
          <a:p/>
          <a:p>
            <a:pPr>
              <a:spcAft>
                <a:spcPts val="200"/>
              </a:spcAft>
              <a:defRPr b="1" sz="2200">
                <a:solidFill>
                  <a:srgbClr val="3A664D"/>
                </a:solidFill>
                <a:latin typeface="Arial"/>
              </a:defRPr>
            </a:pPr>
            <a:r>
              <a:t>🔋 Tiêu thụ năng lượng thấp</a:t>
            </a:r>
          </a:p>
          <a:p>
            <a:pPr lvl="1">
              <a:spcBef>
                <a:spcPts val="0"/>
              </a:spcBef>
              <a:spcAft>
                <a:spcPts val="800"/>
              </a:spcAft>
              <a:defRPr sz="1800">
                <a:latin typeface="Arial"/>
              </a:defRPr>
            </a:pPr>
            <a:r>
              <a:t>Tối ưu hóa tuổi thọ pin cho thiết bị tại các địa điểm xa, hẻo lánh.</a:t>
            </a:r>
          </a:p>
          <a:p>
            <a:pPr>
              <a:spcAft>
                <a:spcPts val="200"/>
              </a:spcAft>
              <a:defRPr b="1" sz="2200">
                <a:solidFill>
                  <a:srgbClr val="3A664D"/>
                </a:solidFill>
                <a:latin typeface="Arial"/>
              </a:defRPr>
            </a:pPr>
            <a:r>
              <a:t>📡 Analog vs. Digital</a:t>
            </a:r>
          </a:p>
          <a:p>
            <a:pPr lvl="1">
              <a:spcBef>
                <a:spcPts val="0"/>
              </a:spcBef>
              <a:spcAft>
                <a:spcPts val="800"/>
              </a:spcAft>
              <a:defRPr sz="1800">
                <a:latin typeface="Arial"/>
              </a:defRPr>
            </a:pPr>
            <a:r>
              <a:t>Tín hiệu liên tục (sóng) so với các bước rời rạc (bật/tắt) và ứng dụng.</a:t>
            </a:r>
          </a:p>
          <a:p>
            <a:pPr>
              <a:spcAft>
                <a:spcPts val="200"/>
              </a:spcAft>
              <a:defRPr b="1" sz="2200">
                <a:solidFill>
                  <a:srgbClr val="3A664D"/>
                </a:solidFill>
                <a:latin typeface="Arial"/>
              </a:defRPr>
            </a:pPr>
            <a:r>
              <a:t>🎯 Lựa chọn Cảm biến</a:t>
            </a:r>
          </a:p>
          <a:p>
            <a:pPr lvl="1">
              <a:spcBef>
                <a:spcPts val="0"/>
              </a:spcBef>
              <a:spcAft>
                <a:spcPts val="800"/>
              </a:spcAft>
              <a:defRPr sz="1800">
                <a:latin typeface="Arial"/>
              </a:defRPr>
            </a:pPr>
            <a:r>
              <a:t>Chọn sensor phù hợp với điều kiện môi trường cần giám sát (độ ẩm, CO2).</a:t>
            </a:r>
          </a:p>
        </p:txBody>
      </p:sp>
      <p:pic>
        <p:nvPicPr>
          <p:cNvPr id="5" name="slide_19.mp3">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Nội dung bài học</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1600"/>
              </a:spcAft>
              <a:defRPr sz="2400">
                <a:solidFill>
                  <a:srgbClr val="3A664D"/>
                </a:solidFill>
                <a:latin typeface="Arial"/>
              </a:defRPr>
            </a:pPr>
            <a:r>
              <a:t>🔍 Tổng quan Cảm biến</a:t>
            </a:r>
          </a:p>
          <a:p>
            <a:pPr>
              <a:spcAft>
                <a:spcPts val="1600"/>
              </a:spcAft>
              <a:defRPr sz="2400">
                <a:solidFill>
                  <a:srgbClr val="3A664D"/>
                </a:solidFill>
                <a:latin typeface="Arial"/>
              </a:defRPr>
            </a:pPr>
            <a:r>
              <a:t>📊 Đặc điểm Kỹ thuật</a:t>
            </a:r>
          </a:p>
        </p:txBody>
      </p:sp>
      <p:sp>
        <p:nvSpPr>
          <p:cNvPr id="5" name="TextBox 4"/>
          <p:cNvSpPr txBox="1"/>
          <p:nvPr/>
        </p:nvSpPr>
        <p:spPr>
          <a:xfrm>
            <a:off x="4572000" y="1097280"/>
            <a:ext cx="4114800" cy="3657600"/>
          </a:xfrm>
          <a:prstGeom prst="rect">
            <a:avLst/>
          </a:prstGeom>
          <a:noFill/>
        </p:spPr>
        <p:txBody>
          <a:bodyPr wrap="square">
            <a:spAutoFit/>
          </a:bodyPr>
          <a:lstStyle/>
          <a:p/>
          <a:p>
            <a:pPr>
              <a:spcAft>
                <a:spcPts val="1600"/>
              </a:spcAft>
              <a:defRPr sz="2400">
                <a:solidFill>
                  <a:srgbClr val="3A664D"/>
                </a:solidFill>
                <a:latin typeface="Arial"/>
              </a:defRPr>
            </a:pPr>
            <a:r>
              <a:t>🗂️ Phân loại Cảm biến</a:t>
            </a:r>
          </a:p>
          <a:p>
            <a:pPr>
              <a:spcAft>
                <a:spcPts val="1600"/>
              </a:spcAft>
              <a:defRPr sz="2400">
                <a:solidFill>
                  <a:srgbClr val="3A664D"/>
                </a:solidFill>
                <a:latin typeface="Arial"/>
              </a:defRPr>
            </a:pPr>
            <a:r>
              <a:t>🌱 Ứng dụng Nông nghiệp</a:t>
            </a:r>
          </a:p>
        </p:txBody>
      </p:sp>
      <p:pic>
        <p:nvPicPr>
          <p:cNvPr id="6" name="slide_2.mp3">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Tổng kết</a:t>
            </a:r>
          </a:p>
        </p:txBody>
      </p:sp>
      <p:sp>
        <p:nvSpPr>
          <p:cNvPr id="4" name="TextBox 3"/>
          <p:cNvSpPr txBox="1"/>
          <p:nvPr/>
        </p:nvSpPr>
        <p:spPr>
          <a:xfrm>
            <a:off x="457200" y="1097280"/>
            <a:ext cx="8229600" cy="3657600"/>
          </a:xfrm>
          <a:prstGeom prst="rect">
            <a:avLst/>
          </a:prstGeom>
          <a:noFill/>
        </p:spPr>
        <p:txBody>
          <a:bodyPr wrap="square">
            <a:spAutoFit/>
          </a:bodyPr>
          <a:lstStyle/>
          <a:p/>
          <a:p>
            <a:pPr>
              <a:defRPr sz="2000">
                <a:solidFill>
                  <a:srgbClr val="3A664D"/>
                </a:solidFill>
                <a:latin typeface="Arial"/>
              </a:defRPr>
            </a:pPr>
            <a:r>
              <a:t>Cảm biến là cầu nối chuyển đổi vật lý sang tín hiệu điện.</a:t>
            </a:r>
          </a:p>
          <a:p>
            <a:pPr>
              <a:spcAft>
                <a:spcPts val="200"/>
              </a:spcAft>
              <a:defRPr b="1" sz="2200">
                <a:solidFill>
                  <a:srgbClr val="3A664D"/>
                </a:solidFill>
                <a:latin typeface="Arial"/>
              </a:defRPr>
            </a:pPr>
            <a:r>
              <a:t>⚖️ Tiêu chí lựa chọn</a:t>
            </a:r>
          </a:p>
          <a:p>
            <a:pPr lvl="1">
              <a:spcBef>
                <a:spcPts val="0"/>
              </a:spcBef>
              <a:spcAft>
                <a:spcPts val="800"/>
              </a:spcAft>
              <a:defRPr sz="1800">
                <a:latin typeface="Arial"/>
              </a:defRPr>
            </a:pPr>
            <a:r>
              <a:t>Cân nhắc độ chính xác, năng lượng tiêu thụ, và độ bền môi trường.</a:t>
            </a:r>
          </a:p>
          <a:p>
            <a:pPr>
              <a:spcAft>
                <a:spcPts val="200"/>
              </a:spcAft>
              <a:defRPr b="1" sz="2200">
                <a:solidFill>
                  <a:srgbClr val="3A664D"/>
                </a:solidFill>
                <a:latin typeface="Arial"/>
              </a:defRPr>
            </a:pPr>
            <a:r>
              <a:t>⚙️ Các loại phổ biến</a:t>
            </a:r>
          </a:p>
          <a:p>
            <a:pPr lvl="1">
              <a:spcBef>
                <a:spcPts val="0"/>
              </a:spcBef>
              <a:spcAft>
                <a:spcPts val="800"/>
              </a:spcAft>
              <a:defRPr sz="1800">
                <a:latin typeface="Arial"/>
              </a:defRPr>
            </a:pPr>
            <a:r>
              <a:t>DHT (Nhiệt/Ẩm), cảm biến điện dung (Độ ẩm đất), MQ (Chất lượng không khí).</a:t>
            </a:r>
          </a:p>
        </p:txBody>
      </p:sp>
      <p:pic>
        <p:nvPicPr>
          <p:cNvPr id="5" name="slide_20.mp3">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Cảm ơn các em đã lắng nghe!</a:t>
            </a:r>
          </a:p>
        </p:txBody>
      </p:sp>
      <p:sp>
        <p:nvSpPr>
          <p:cNvPr id="4" name="TextBox 3"/>
          <p:cNvSpPr txBox="1"/>
          <p:nvPr/>
        </p:nvSpPr>
        <p:spPr>
          <a:xfrm>
            <a:off x="457200" y="1097280"/>
            <a:ext cx="8229600" cy="3657600"/>
          </a:xfrm>
          <a:prstGeom prst="rect">
            <a:avLst/>
          </a:prstGeom>
          <a:noFill/>
        </p:spPr>
        <p:txBody>
          <a:bodyPr wrap="square">
            <a:spAutoFit/>
          </a:bodyPr>
          <a:lstStyle/>
          <a:p/>
          <a:p>
            <a:pPr>
              <a:spcAft>
                <a:spcPts val="200"/>
              </a:spcAft>
              <a:defRPr b="1" sz="2200">
                <a:solidFill>
                  <a:srgbClr val="3A664D"/>
                </a:solidFill>
                <a:latin typeface="Arial"/>
              </a:defRPr>
            </a:pPr>
            <a:r>
              <a:t>🔑 Tóm tắt bài giảng</a:t>
            </a:r>
          </a:p>
          <a:p>
            <a:pPr lvl="1">
              <a:spcBef>
                <a:spcPts val="0"/>
              </a:spcBef>
              <a:spcAft>
                <a:spcPts val="800"/>
              </a:spcAft>
              <a:defRPr sz="1800">
                <a:latin typeface="Arial"/>
              </a:defRPr>
            </a:pPr>
            <a:r>
              <a:t>Nắm vững các khái niệm cốt lõi đã được trình bày trong buổi học.</a:t>
            </a:r>
          </a:p>
          <a:p>
            <a:pPr>
              <a:spcAft>
                <a:spcPts val="200"/>
              </a:spcAft>
              <a:defRPr b="1" sz="2200">
                <a:solidFill>
                  <a:srgbClr val="3A664D"/>
                </a:solidFill>
                <a:latin typeface="Arial"/>
              </a:defRPr>
            </a:pPr>
            <a:r>
              <a:t>💬 Hỏi &amp; Đáp (Q&amp;A)</a:t>
            </a:r>
          </a:p>
          <a:p>
            <a:pPr lvl="1">
              <a:spcBef>
                <a:spcPts val="0"/>
              </a:spcBef>
              <a:spcAft>
                <a:spcPts val="800"/>
              </a:spcAft>
              <a:defRPr sz="1800">
                <a:latin typeface="Arial"/>
              </a:defRPr>
            </a:pPr>
            <a:r>
              <a:t>Đây là thời gian để các em đặt câu hỏi và làm rõ vấn đề.</a:t>
            </a:r>
          </a:p>
          <a:p>
            <a:pPr>
              <a:spcAft>
                <a:spcPts val="200"/>
              </a:spcAft>
              <a:defRPr b="1" sz="2200">
                <a:solidFill>
                  <a:srgbClr val="3A664D"/>
                </a:solidFill>
                <a:latin typeface="Arial"/>
              </a:defRPr>
            </a:pPr>
            <a:r>
              <a:t>➡️ Các bước tiếp theo</a:t>
            </a:r>
          </a:p>
          <a:p>
            <a:pPr lvl="1">
              <a:spcBef>
                <a:spcPts val="0"/>
              </a:spcBef>
              <a:spcAft>
                <a:spcPts val="800"/>
              </a:spcAft>
              <a:defRPr sz="1800">
                <a:latin typeface="Arial"/>
              </a:defRPr>
            </a:pPr>
            <a:r>
              <a:t>Đừng quên xem tài liệu và chuẩn bị cho buổi học kế tiếp.</a:t>
            </a:r>
          </a:p>
        </p:txBody>
      </p:sp>
      <p:pic>
        <p:nvPicPr>
          <p:cNvPr id="5" name="slide_21.mp3">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Mục tiêu &amp; Tình huống dẫn nhập</a:t>
            </a:r>
          </a:p>
        </p:txBody>
      </p:sp>
      <p:sp>
        <p:nvSpPr>
          <p:cNvPr id="4" name="TextBox 3"/>
          <p:cNvSpPr txBox="1"/>
          <p:nvPr/>
        </p:nvSpPr>
        <p:spPr>
          <a:xfrm>
            <a:off x="457200" y="1097280"/>
            <a:ext cx="8229600" cy="3657600"/>
          </a:xfrm>
          <a:prstGeom prst="rect">
            <a:avLst/>
          </a:prstGeom>
          <a:noFill/>
        </p:spPr>
        <p:txBody>
          <a:bodyPr wrap="square">
            <a:spAutoFit/>
          </a:bodyPr>
          <a:lstStyle/>
          <a:p/>
          <a:p>
            <a:pPr>
              <a:spcAft>
                <a:spcPts val="200"/>
              </a:spcAft>
              <a:defRPr b="1" sz="2200">
                <a:solidFill>
                  <a:srgbClr val="3A664D"/>
                </a:solidFill>
                <a:latin typeface="Arial"/>
              </a:defRPr>
            </a:pPr>
            <a:r>
              <a:t>💡 Hiểu bản chất</a:t>
            </a:r>
          </a:p>
          <a:p>
            <a:pPr lvl="1">
              <a:spcBef>
                <a:spcPts val="0"/>
              </a:spcBef>
              <a:spcAft>
                <a:spcPts val="800"/>
              </a:spcAft>
              <a:defRPr sz="1800">
                <a:latin typeface="Arial"/>
              </a:defRPr>
            </a:pPr>
            <a:r>
              <a:t>Nắm vững nguyên lý hoạt động và vai trò cốt lõi của cảm biến.</a:t>
            </a:r>
          </a:p>
          <a:p>
            <a:pPr>
              <a:spcAft>
                <a:spcPts val="200"/>
              </a:spcAft>
              <a:defRPr b="1" sz="2200">
                <a:solidFill>
                  <a:srgbClr val="3A664D"/>
                </a:solidFill>
                <a:latin typeface="Arial"/>
              </a:defRPr>
            </a:pPr>
            <a:r>
              <a:t>📈 Đọc thông số</a:t>
            </a:r>
          </a:p>
          <a:p>
            <a:pPr lvl="1">
              <a:spcBef>
                <a:spcPts val="0"/>
              </a:spcBef>
              <a:spcAft>
                <a:spcPts val="800"/>
              </a:spcAft>
              <a:defRPr sz="1800">
                <a:latin typeface="Arial"/>
              </a:defRPr>
            </a:pPr>
            <a:r>
              <a:t>Giải mã các chỉ số kỹ thuật quan trọng trong datasheet của nhà sản xuất.</a:t>
            </a:r>
          </a:p>
          <a:p>
            <a:pPr>
              <a:spcAft>
                <a:spcPts val="200"/>
              </a:spcAft>
              <a:defRPr b="1" sz="2200">
                <a:solidFill>
                  <a:srgbClr val="3A664D"/>
                </a:solidFill>
                <a:latin typeface="Arial"/>
              </a:defRPr>
            </a:pPr>
            <a:r>
              <a:t>🎯 Lựa chọn tối ưu</a:t>
            </a:r>
          </a:p>
          <a:p>
            <a:pPr lvl="1">
              <a:spcBef>
                <a:spcPts val="0"/>
              </a:spcBef>
              <a:spcAft>
                <a:spcPts val="800"/>
              </a:spcAft>
              <a:defRPr sz="1800">
                <a:latin typeface="Arial"/>
              </a:defRPr>
            </a:pPr>
            <a:r>
              <a:t>Chọn đúng loại cảm biến phù hợp cho từng bài toán, dự án cụ thể.</a:t>
            </a:r>
          </a:p>
          <a:p>
            <a:pPr>
              <a:spcAft>
                <a:spcPts val="200"/>
              </a:spcAft>
              <a:defRPr b="1" sz="2200">
                <a:solidFill>
                  <a:srgbClr val="3A664D"/>
                </a:solidFill>
                <a:latin typeface="Arial"/>
              </a:defRPr>
            </a:pPr>
            <a:r>
              <a:t>⚠️ Tình huống thực tế</a:t>
            </a:r>
          </a:p>
          <a:p>
            <a:pPr lvl="1">
              <a:spcBef>
                <a:spcPts val="0"/>
              </a:spcBef>
              <a:spcAft>
                <a:spcPts val="800"/>
              </a:spcAft>
              <a:defRPr sz="1800">
                <a:latin typeface="Arial"/>
              </a:defRPr>
            </a:pPr>
            <a:r>
              <a:t>Cảm biến độ ẩm lỗi gây thiệt hại cho hệ thống tưới tự động.</a:t>
            </a:r>
          </a:p>
        </p:txBody>
      </p:sp>
      <p:pic>
        <p:nvPicPr>
          <p:cNvPr id="5" name="slide_3.mp3">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1.1. Khái niệm Cảm biến (Sensors)</a:t>
            </a:r>
          </a:p>
        </p:txBody>
      </p:sp>
      <p:sp>
        <p:nvSpPr>
          <p:cNvPr id="4" name="TextBox 3"/>
          <p:cNvSpPr txBox="1"/>
          <p:nvPr/>
        </p:nvSpPr>
        <p:spPr>
          <a:xfrm>
            <a:off x="457200" y="1097280"/>
            <a:ext cx="8229600" cy="3657600"/>
          </a:xfrm>
          <a:prstGeom prst="rect">
            <a:avLst/>
          </a:prstGeom>
          <a:noFill/>
        </p:spPr>
        <p:txBody>
          <a:bodyPr wrap="square">
            <a:spAutoFit/>
          </a:bodyPr>
          <a:lstStyle/>
          <a:p/>
          <a:p>
            <a:pPr>
              <a:defRPr sz="2000">
                <a:solidFill>
                  <a:srgbClr val="3A664D"/>
                </a:solidFill>
                <a:latin typeface="Arial"/>
              </a:defRPr>
            </a:pPr>
            <a:r>
              <a:t>Là thiết bị dùng để cảm nhận, phát hiện các hiện tượng vật lý hoặc hóa học.</a:t>
            </a:r>
          </a:p>
          <a:p>
            <a:pPr>
              <a:spcAft>
                <a:spcPts val="200"/>
              </a:spcAft>
              <a:defRPr b="1" sz="2200">
                <a:solidFill>
                  <a:srgbClr val="3A664D"/>
                </a:solidFill>
                <a:latin typeface="Arial"/>
              </a:defRPr>
            </a:pPr>
            <a:r>
              <a:t>📊 Biến số đo lường</a:t>
            </a:r>
          </a:p>
          <a:p>
            <a:pPr lvl="1">
              <a:spcBef>
                <a:spcPts val="0"/>
              </a:spcBef>
              <a:spcAft>
                <a:spcPts val="800"/>
              </a:spcAft>
              <a:defRPr sz="1800">
                <a:latin typeface="Arial"/>
              </a:defRPr>
            </a:pPr>
            <a:r>
              <a:t>Cảm nhận các đại lượng như nhiệt độ, áp suất, chuyển động, ánh sáng...</a:t>
            </a:r>
          </a:p>
          <a:p>
            <a:pPr>
              <a:spcAft>
                <a:spcPts val="200"/>
              </a:spcAft>
              <a:defRPr b="1" sz="2200">
                <a:solidFill>
                  <a:srgbClr val="3A664D"/>
                </a:solidFill>
                <a:latin typeface="Arial"/>
              </a:defRPr>
            </a:pPr>
            <a:r>
              <a:t>👁️ Giác quan nhân tạo</a:t>
            </a:r>
          </a:p>
          <a:p>
            <a:pPr lvl="1">
              <a:spcBef>
                <a:spcPts val="0"/>
              </a:spcBef>
              <a:spcAft>
                <a:spcPts val="800"/>
              </a:spcAft>
              <a:defRPr sz="1800">
                <a:latin typeface="Arial"/>
              </a:defRPr>
            </a:pPr>
            <a:r>
              <a:t>Đóng vai trò là giác quan cho các hệ thống máy tính và IoT.</a:t>
            </a:r>
          </a:p>
        </p:txBody>
      </p:sp>
      <p:pic>
        <p:nvPicPr>
          <p:cNvPr id="5" name="slide_4.mp3">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1.2. Chức năng chính của Cảm biến</a:t>
            </a:r>
          </a:p>
        </p:txBody>
      </p:sp>
      <p:sp>
        <p:nvSpPr>
          <p:cNvPr id="4" name="TextBox 3"/>
          <p:cNvSpPr txBox="1"/>
          <p:nvPr/>
        </p:nvSpPr>
        <p:spPr>
          <a:xfrm>
            <a:off x="457200" y="1097280"/>
            <a:ext cx="8229600" cy="3657600"/>
          </a:xfrm>
          <a:prstGeom prst="rect">
            <a:avLst/>
          </a:prstGeom>
          <a:noFill/>
        </p:spPr>
        <p:txBody>
          <a:bodyPr wrap="square">
            <a:spAutoFit/>
          </a:bodyPr>
          <a:lstStyle/>
          <a:p/>
          <a:p>
            <a:pPr>
              <a:spcAft>
                <a:spcPts val="200"/>
              </a:spcAft>
              <a:defRPr b="1" sz="2200">
                <a:solidFill>
                  <a:srgbClr val="3A664D"/>
                </a:solidFill>
                <a:latin typeface="Arial"/>
              </a:defRPr>
            </a:pPr>
            <a:r>
              <a:t>📥 Thu thập tín hiệu vật lý</a:t>
            </a:r>
          </a:p>
          <a:p>
            <a:pPr lvl="1">
              <a:spcBef>
                <a:spcPts val="0"/>
              </a:spcBef>
              <a:spcAft>
                <a:spcPts val="800"/>
              </a:spcAft>
              <a:defRPr sz="1800">
                <a:latin typeface="Arial"/>
              </a:defRPr>
            </a:pPr>
            <a:r>
              <a:t>Đo lường các đại lượng từ môi trường như nhiệt độ, ánh sáng, áp suất.</a:t>
            </a:r>
          </a:p>
          <a:p>
            <a:pPr>
              <a:spcAft>
                <a:spcPts val="200"/>
              </a:spcAft>
              <a:defRPr b="1" sz="2200">
                <a:solidFill>
                  <a:srgbClr val="3A664D"/>
                </a:solidFill>
                <a:latin typeface="Arial"/>
              </a:defRPr>
            </a:pPr>
            <a:r>
              <a:t>🔄 Chuyển đổi năng lượng</a:t>
            </a:r>
          </a:p>
          <a:p>
            <a:pPr lvl="1">
              <a:spcBef>
                <a:spcPts val="0"/>
              </a:spcBef>
              <a:spcAft>
                <a:spcPts val="800"/>
              </a:spcAft>
              <a:defRPr sz="1800">
                <a:latin typeface="Arial"/>
              </a:defRPr>
            </a:pPr>
            <a:r>
              <a:t>Biến đổi tín hiệu vật lý thu thập được thành một dạng năng lượng khác.</a:t>
            </a:r>
          </a:p>
          <a:p>
            <a:pPr>
              <a:spcAft>
                <a:spcPts val="200"/>
              </a:spcAft>
              <a:defRPr b="1" sz="2200">
                <a:solidFill>
                  <a:srgbClr val="3A664D"/>
                </a:solidFill>
                <a:latin typeface="Arial"/>
              </a:defRPr>
            </a:pPr>
            <a:r>
              <a:t>📶 Tạo tín hiệu đầu ra</a:t>
            </a:r>
          </a:p>
          <a:p>
            <a:pPr lvl="1">
              <a:spcBef>
                <a:spcPts val="0"/>
              </a:spcBef>
              <a:spcAft>
                <a:spcPts val="800"/>
              </a:spcAft>
              <a:defRPr sz="1800">
                <a:latin typeface="Arial"/>
              </a:defRPr>
            </a:pPr>
            <a:r>
              <a:t>Tạo ra tín hiệu điện/quang để các thiết bị điện tử có thể đọc được.</a:t>
            </a:r>
          </a:p>
          <a:p>
            <a:pPr>
              <a:defRPr sz="2000">
                <a:solidFill>
                  <a:srgbClr val="3A664D"/>
                </a:solidFill>
                <a:latin typeface="Arial"/>
              </a:defRPr>
            </a:pPr>
            <a:r>
              <a:t>Bản chất: Là cầu nối giữa thế giới thực và thế giới số.</a:t>
            </a:r>
          </a:p>
        </p:txBody>
      </p:sp>
      <p:pic>
        <p:nvPicPr>
          <p:cNvPr id="5" name="slide_5.mp3">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1.3. Tầm quan trọng trong hệ thống tự động</a:t>
            </a:r>
          </a:p>
        </p:txBody>
      </p:sp>
      <p:sp>
        <p:nvSpPr>
          <p:cNvPr id="4" name="TextBox 3"/>
          <p:cNvSpPr txBox="1"/>
          <p:nvPr/>
        </p:nvSpPr>
        <p:spPr>
          <a:xfrm>
            <a:off x="457200" y="1097280"/>
            <a:ext cx="8229600" cy="3657600"/>
          </a:xfrm>
          <a:prstGeom prst="rect">
            <a:avLst/>
          </a:prstGeom>
          <a:noFill/>
        </p:spPr>
        <p:txBody>
          <a:bodyPr wrap="square">
            <a:spAutoFit/>
          </a:bodyPr>
          <a:lstStyle/>
          <a:p/>
          <a:p>
            <a:pPr>
              <a:spcAft>
                <a:spcPts val="200"/>
              </a:spcAft>
              <a:defRPr b="1" sz="2200">
                <a:solidFill>
                  <a:srgbClr val="3A664D"/>
                </a:solidFill>
                <a:latin typeface="Arial"/>
              </a:defRPr>
            </a:pPr>
            <a:r>
              <a:t>📥 Dữ liệu đầu vào</a:t>
            </a:r>
          </a:p>
          <a:p>
            <a:pPr lvl="1">
              <a:spcBef>
                <a:spcPts val="0"/>
              </a:spcBef>
              <a:spcAft>
                <a:spcPts val="800"/>
              </a:spcAft>
              <a:defRPr sz="1800">
                <a:latin typeface="Arial"/>
              </a:defRPr>
            </a:pPr>
            <a:r>
              <a:t>Cung cấp thông tin thô để hệ thống xử lý và ra quyết định.</a:t>
            </a:r>
          </a:p>
          <a:p>
            <a:pPr>
              <a:spcAft>
                <a:spcPts val="200"/>
              </a:spcAft>
              <a:defRPr b="1" sz="2200">
                <a:solidFill>
                  <a:srgbClr val="3A664D"/>
                </a:solidFill>
                <a:latin typeface="Arial"/>
              </a:defRPr>
            </a:pPr>
            <a:r>
              <a:t>⚠️ Hệ thống "mù" &amp; "điếc"</a:t>
            </a:r>
          </a:p>
          <a:p>
            <a:pPr lvl="1">
              <a:spcBef>
                <a:spcPts val="0"/>
              </a:spcBef>
              <a:spcAft>
                <a:spcPts val="800"/>
              </a:spcAft>
              <a:defRPr sz="1800">
                <a:latin typeface="Arial"/>
              </a:defRPr>
            </a:pPr>
            <a:r>
              <a:t>Thiếu cảm biến, hệ thống không thể nhận biết môi trường xung quanh.</a:t>
            </a:r>
          </a:p>
          <a:p>
            <a:pPr>
              <a:defRPr sz="2000">
                <a:solidFill>
                  <a:srgbClr val="3A664D"/>
                </a:solidFill>
                <a:latin typeface="Arial"/>
              </a:defRPr>
            </a:pPr>
            <a:r>
              <a:t>Kevin Ashton (Cha đẻ IoT): "Internet vạn vật trao quyền cho máy tính để chúng có thể nhìn, nghe và ngửi thế giới".</a:t>
            </a:r>
          </a:p>
        </p:txBody>
      </p:sp>
      <p:pic>
        <p:nvPicPr>
          <p:cNvPr id="5" name="slide_6.mp3">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2.1. Độ chính xác (Accuracy) &amp; Độ nhạy (Sensitivity)</a:t>
            </a:r>
          </a:p>
        </p:txBody>
      </p:sp>
      <p:sp>
        <p:nvSpPr>
          <p:cNvPr id="4" name="TextBox 3"/>
          <p:cNvSpPr txBox="1"/>
          <p:nvPr/>
        </p:nvSpPr>
        <p:spPr>
          <a:xfrm>
            <a:off x="457200" y="1097280"/>
            <a:ext cx="8229600" cy="3657600"/>
          </a:xfrm>
          <a:prstGeom prst="rect">
            <a:avLst/>
          </a:prstGeom>
          <a:noFill/>
        </p:spPr>
        <p:txBody>
          <a:bodyPr wrap="square">
            <a:spAutoFit/>
          </a:bodyPr>
          <a:lstStyle/>
          <a:p/>
          <a:p>
            <a:pPr>
              <a:defRPr sz="2000">
                <a:solidFill>
                  <a:srgbClr val="3A664D"/>
                </a:solidFill>
                <a:latin typeface="Arial"/>
              </a:defRPr>
            </a:pPr>
            <a:r>
              <a:t>Độ chính xác: Mức độ gần của giá trị đo so với giá trị thực.</a:t>
            </a:r>
          </a:p>
          <a:p>
            <a:pPr>
              <a:spcAft>
                <a:spcPts val="200"/>
              </a:spcAft>
              <a:defRPr b="1" sz="2200">
                <a:solidFill>
                  <a:srgbClr val="3A664D"/>
                </a:solidFill>
                <a:latin typeface="Arial"/>
              </a:defRPr>
            </a:pPr>
            <a:r>
              <a:t>🔄 Nguyên tắc GIGO</a:t>
            </a:r>
          </a:p>
          <a:p>
            <a:pPr lvl="1">
              <a:spcBef>
                <a:spcPts val="0"/>
              </a:spcBef>
              <a:spcAft>
                <a:spcPts val="800"/>
              </a:spcAft>
              <a:defRPr sz="1800">
                <a:latin typeface="Arial"/>
              </a:defRPr>
            </a:pPr>
            <a:r>
              <a:t>Dữ liệu đầu vào sai dẫn đến kết quả không đáng tin cậy.</a:t>
            </a:r>
          </a:p>
          <a:p>
            <a:pPr>
              <a:defRPr sz="2000">
                <a:solidFill>
                  <a:srgbClr val="3A664D"/>
                </a:solidFill>
                <a:latin typeface="Arial"/>
              </a:defRPr>
            </a:pPr>
            <a:r>
              <a:t>Độ nhạy: Sự thay đổi nhỏ nhất mà cảm biến có thể phát hiện.</a:t>
            </a:r>
          </a:p>
          <a:p>
            <a:pPr>
              <a:defRPr sz="2000">
                <a:solidFill>
                  <a:srgbClr val="3A664D"/>
                </a:solidFill>
                <a:latin typeface="Arial"/>
              </a:defRPr>
            </a:pPr>
            <a:r>
              <a:t>Độ phân giải: Mức dao động tín hiệu nhỏ nhất đo được.</a:t>
            </a:r>
          </a:p>
        </p:txBody>
      </p:sp>
      <p:pic>
        <p:nvPicPr>
          <p:cNvPr id="5" name="slide_7.mp3">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2.2. Vận hành và Thiết kế</a:t>
            </a:r>
          </a:p>
        </p:txBody>
      </p:sp>
      <p:sp>
        <p:nvSpPr>
          <p:cNvPr id="4" name="TextBox 3"/>
          <p:cNvSpPr txBox="1"/>
          <p:nvPr/>
        </p:nvSpPr>
        <p:spPr>
          <a:xfrm>
            <a:off x="457200" y="1097280"/>
            <a:ext cx="8229600" cy="3657600"/>
          </a:xfrm>
          <a:prstGeom prst="rect">
            <a:avLst/>
          </a:prstGeom>
          <a:noFill/>
        </p:spPr>
        <p:txBody>
          <a:bodyPr wrap="square">
            <a:spAutoFit/>
          </a:bodyPr>
          <a:lstStyle/>
          <a:p/>
          <a:p>
            <a:pPr>
              <a:spcAft>
                <a:spcPts val="200"/>
              </a:spcAft>
              <a:defRPr b="1" sz="2200">
                <a:solidFill>
                  <a:srgbClr val="3A664D"/>
                </a:solidFill>
                <a:latin typeface="Arial"/>
              </a:defRPr>
            </a:pPr>
            <a:r>
              <a:t>🔋 Tối ưu năng lượng</a:t>
            </a:r>
          </a:p>
          <a:p>
            <a:pPr lvl="1">
              <a:spcBef>
                <a:spcPts val="0"/>
              </a:spcBef>
              <a:spcAft>
                <a:spcPts val="800"/>
              </a:spcAft>
              <a:defRPr sz="1800">
                <a:latin typeface="Arial"/>
              </a:defRPr>
            </a:pPr>
            <a:r>
              <a:t>Tiêu thụ điện năng thấp, then chốt cho thiết bị IoT và di động.</a:t>
            </a:r>
          </a:p>
          <a:p>
            <a:pPr>
              <a:spcAft>
                <a:spcPts val="200"/>
              </a:spcAft>
              <a:defRPr b="1" sz="2200">
                <a:solidFill>
                  <a:srgbClr val="3A664D"/>
                </a:solidFill>
                <a:latin typeface="Arial"/>
              </a:defRPr>
            </a:pPr>
            <a:r>
              <a:t>🔬 Thiết kế nhỏ gọn (MEMS)</a:t>
            </a:r>
          </a:p>
          <a:p>
            <a:pPr lvl="1">
              <a:spcBef>
                <a:spcPts val="0"/>
              </a:spcBef>
              <a:spcAft>
                <a:spcPts val="800"/>
              </a:spcAft>
              <a:defRPr sz="1800">
                <a:latin typeface="Arial"/>
              </a:defRPr>
            </a:pPr>
            <a:r>
              <a:t>Xu hướng vi mô hóa, tích hợp hệ thống vi cơ điện tử.</a:t>
            </a:r>
          </a:p>
          <a:p>
            <a:pPr>
              <a:spcAft>
                <a:spcPts val="200"/>
              </a:spcAft>
              <a:defRPr b="1" sz="2200">
                <a:solidFill>
                  <a:srgbClr val="3A664D"/>
                </a:solidFill>
                <a:latin typeface="Arial"/>
              </a:defRPr>
            </a:pPr>
            <a:r>
              <a:t>🛡️ Độ bền môi trường</a:t>
            </a:r>
          </a:p>
          <a:p>
            <a:pPr lvl="1">
              <a:spcBef>
                <a:spcPts val="0"/>
              </a:spcBef>
              <a:spcAft>
                <a:spcPts val="800"/>
              </a:spcAft>
              <a:defRPr sz="1800">
                <a:latin typeface="Arial"/>
              </a:defRPr>
            </a:pPr>
            <a:r>
              <a:t>Khả năng chống chịu các yếu tố khắc nghiệt: nhiệt độ, độ ẩm, hóa chất.</a:t>
            </a:r>
          </a:p>
          <a:p>
            <a:pPr>
              <a:spcAft>
                <a:spcPts val="200"/>
              </a:spcAft>
              <a:defRPr b="1" sz="2200">
                <a:solidFill>
                  <a:srgbClr val="3A664D"/>
                </a:solidFill>
                <a:latin typeface="Arial"/>
              </a:defRPr>
            </a:pPr>
            <a:r>
              <a:t>⏱️ Thời gian đáp ứng nhanh</a:t>
            </a:r>
          </a:p>
          <a:p>
            <a:pPr lvl="1">
              <a:spcBef>
                <a:spcPts val="0"/>
              </a:spcBef>
              <a:spcAft>
                <a:spcPts val="800"/>
              </a:spcAft>
              <a:defRPr sz="1800">
                <a:latin typeface="Arial"/>
              </a:defRPr>
            </a:pPr>
            <a:r>
              <a:t>Tốc độ phản hồi tức thời, quyết định trong các hệ thống an ninh, an toàn.</a:t>
            </a:r>
          </a:p>
        </p:txBody>
      </p:sp>
      <p:pic>
        <p:nvPicPr>
          <p:cNvPr id="5" name="slide_8.mp3">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2.3. Kết nối và Độ tin cậy</a:t>
            </a:r>
          </a:p>
        </p:txBody>
      </p:sp>
      <p:sp>
        <p:nvSpPr>
          <p:cNvPr id="4" name="TextBox 3"/>
          <p:cNvSpPr txBox="1"/>
          <p:nvPr/>
        </p:nvSpPr>
        <p:spPr>
          <a:xfrm>
            <a:off x="457200" y="1097280"/>
            <a:ext cx="8229600" cy="3657600"/>
          </a:xfrm>
          <a:prstGeom prst="rect">
            <a:avLst/>
          </a:prstGeom>
          <a:noFill/>
        </p:spPr>
        <p:txBody>
          <a:bodyPr wrap="square">
            <a:spAutoFit/>
          </a:bodyPr>
          <a:lstStyle/>
          <a:p/>
          <a:p>
            <a:pPr>
              <a:spcAft>
                <a:spcPts val="200"/>
              </a:spcAft>
              <a:defRPr b="1" sz="2200">
                <a:solidFill>
                  <a:srgbClr val="3A664D"/>
                </a:solidFill>
                <a:latin typeface="Arial"/>
              </a:defRPr>
            </a:pPr>
            <a:r>
              <a:t>🔗 Đa dạng kết nối</a:t>
            </a:r>
          </a:p>
          <a:p>
            <a:pPr lvl="1">
              <a:spcBef>
                <a:spcPts val="0"/>
              </a:spcBef>
              <a:spcAft>
                <a:spcPts val="800"/>
              </a:spcAft>
              <a:defRPr sz="1800">
                <a:latin typeface="Arial"/>
              </a:defRPr>
            </a:pPr>
            <a:r>
              <a:t>Hỗ trợ các giao thức phổ biến như I2C, SPI, WiFi, Bluetooth...</a:t>
            </a:r>
          </a:p>
          <a:p>
            <a:pPr>
              <a:spcAft>
                <a:spcPts val="200"/>
              </a:spcAft>
              <a:defRPr b="1" sz="2200">
                <a:solidFill>
                  <a:srgbClr val="3A664D"/>
                </a:solidFill>
                <a:latin typeface="Arial"/>
              </a:defRPr>
            </a:pPr>
            <a:r>
              <a:t>🛡️ Hoạt động ổn định</a:t>
            </a:r>
          </a:p>
          <a:p>
            <a:pPr lvl="1">
              <a:spcBef>
                <a:spcPts val="0"/>
              </a:spcBef>
              <a:spcAft>
                <a:spcPts val="800"/>
              </a:spcAft>
              <a:defRPr sz="1800">
                <a:latin typeface="Arial"/>
              </a:defRPr>
            </a:pPr>
            <a:r>
              <a:t>Đảm bảo khả năng làm việc bền bỉ và chính xác theo thời gian.</a:t>
            </a:r>
          </a:p>
          <a:p>
            <a:pPr>
              <a:spcAft>
                <a:spcPts val="200"/>
              </a:spcAft>
              <a:defRPr b="1" sz="2200">
                <a:solidFill>
                  <a:srgbClr val="3A664D"/>
                </a:solidFill>
                <a:latin typeface="Arial"/>
              </a:defRPr>
            </a:pPr>
            <a:r>
              <a:t>🎯 Tự hiệu chuẩn</a:t>
            </a:r>
          </a:p>
          <a:p>
            <a:pPr lvl="1">
              <a:spcBef>
                <a:spcPts val="0"/>
              </a:spcBef>
              <a:spcAft>
                <a:spcPts val="800"/>
              </a:spcAft>
              <a:defRPr sz="1800">
                <a:latin typeface="Arial"/>
              </a:defRPr>
            </a:pPr>
            <a:r>
              <a:t>Tự động điều chỉnh để bù trừ sai số tích lũy, tăng độ chính xác.</a:t>
            </a:r>
          </a:p>
          <a:p>
            <a:pPr>
              <a:spcAft>
                <a:spcPts val="200"/>
              </a:spcAft>
              <a:defRPr b="1" sz="2200">
                <a:solidFill>
                  <a:srgbClr val="3A664D"/>
                </a:solidFill>
                <a:latin typeface="Arial"/>
              </a:defRPr>
            </a:pPr>
            <a:r>
              <a:t>📶 Lọc nhiễu (SNR cao)</a:t>
            </a:r>
          </a:p>
          <a:p>
            <a:pPr lvl="1">
              <a:spcBef>
                <a:spcPts val="0"/>
              </a:spcBef>
              <a:spcAft>
                <a:spcPts val="800"/>
              </a:spcAft>
              <a:defRPr sz="1800">
                <a:latin typeface="Arial"/>
              </a:defRPr>
            </a:pPr>
            <a:r>
              <a:t>Tối ưu tỉ lệ tín hiệu trên nhiễu cho kết quả đo đáng tin cậy.</a:t>
            </a:r>
          </a:p>
        </p:txBody>
      </p:sp>
      <p:pic>
        <p:nvPicPr>
          <p:cNvPr id="5" name="slide_9.mp3">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